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660" r:id="rId2"/>
    <p:sldId id="258" r:id="rId3"/>
    <p:sldId id="740" r:id="rId4"/>
    <p:sldId id="312" r:id="rId5"/>
    <p:sldId id="315" r:id="rId6"/>
    <p:sldId id="326" r:id="rId7"/>
    <p:sldId id="327" r:id="rId8"/>
    <p:sldId id="328" r:id="rId9"/>
    <p:sldId id="325" r:id="rId10"/>
    <p:sldId id="319" r:id="rId11"/>
    <p:sldId id="741" r:id="rId12"/>
    <p:sldId id="329" r:id="rId13"/>
    <p:sldId id="330" r:id="rId14"/>
    <p:sldId id="664" r:id="rId15"/>
    <p:sldId id="719" r:id="rId16"/>
    <p:sldId id="720" r:id="rId17"/>
    <p:sldId id="716" r:id="rId18"/>
    <p:sldId id="257" r:id="rId19"/>
    <p:sldId id="715" r:id="rId20"/>
    <p:sldId id="671" r:id="rId21"/>
    <p:sldId id="718" r:id="rId22"/>
    <p:sldId id="685" r:id="rId23"/>
    <p:sldId id="742" r:id="rId24"/>
    <p:sldId id="666" r:id="rId25"/>
    <p:sldId id="686" r:id="rId26"/>
    <p:sldId id="668" r:id="rId27"/>
    <p:sldId id="712" r:id="rId28"/>
    <p:sldId id="722" r:id="rId29"/>
    <p:sldId id="714" r:id="rId30"/>
    <p:sldId id="717" r:id="rId31"/>
    <p:sldId id="721" r:id="rId32"/>
    <p:sldId id="667" r:id="rId33"/>
    <p:sldId id="670" r:id="rId34"/>
    <p:sldId id="669" r:id="rId35"/>
    <p:sldId id="723" r:id="rId36"/>
    <p:sldId id="727" r:id="rId37"/>
    <p:sldId id="728" r:id="rId38"/>
    <p:sldId id="729" r:id="rId39"/>
    <p:sldId id="730" r:id="rId40"/>
    <p:sldId id="726" r:id="rId41"/>
    <p:sldId id="725" r:id="rId42"/>
    <p:sldId id="732" r:id="rId43"/>
    <p:sldId id="733" r:id="rId44"/>
    <p:sldId id="731" r:id="rId45"/>
    <p:sldId id="724" r:id="rId46"/>
    <p:sldId id="735" r:id="rId47"/>
    <p:sldId id="736" r:id="rId48"/>
    <p:sldId id="737" r:id="rId49"/>
    <p:sldId id="738" r:id="rId50"/>
    <p:sldId id="739" r:id="rId51"/>
    <p:sldId id="734" r:id="rId52"/>
    <p:sldId id="688" r:id="rId53"/>
    <p:sldId id="743" r:id="rId54"/>
    <p:sldId id="675" r:id="rId55"/>
    <p:sldId id="690" r:id="rId56"/>
    <p:sldId id="677" r:id="rId57"/>
    <p:sldId id="678" r:id="rId58"/>
    <p:sldId id="695" r:id="rId59"/>
    <p:sldId id="679" r:id="rId60"/>
    <p:sldId id="746" r:id="rId61"/>
    <p:sldId id="744" r:id="rId62"/>
    <p:sldId id="745" r:id="rId63"/>
    <p:sldId id="697" r:id="rId64"/>
    <p:sldId id="699" r:id="rId65"/>
    <p:sldId id="747" r:id="rId66"/>
    <p:sldId id="683" r:id="rId67"/>
    <p:sldId id="700" r:id="rId68"/>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78"/>
    <p:restoredTop sz="74359"/>
  </p:normalViewPr>
  <p:slideViewPr>
    <p:cSldViewPr snapToGrid="0">
      <p:cViewPr>
        <p:scale>
          <a:sx n="75" d="100"/>
          <a:sy n="75" d="100"/>
        </p:scale>
        <p:origin x="120"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C77121-1607-4249-8B4D-A0A10F04014B}" type="datetimeFigureOut">
              <a:rPr lang="en-MX" smtClean="0"/>
              <a:t>25/10/25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6DA51-ADF6-DE45-AA4B-5818B14DCF7B}" type="slidenum">
              <a:rPr lang="en-MX" smtClean="0"/>
              <a:t>‹#›</a:t>
            </a:fld>
            <a:endParaRPr lang="en-MX"/>
          </a:p>
        </p:txBody>
      </p:sp>
    </p:spTree>
    <p:extLst>
      <p:ext uri="{BB962C8B-B14F-4D97-AF65-F5344CB8AC3E}">
        <p14:creationId xmlns:p14="http://schemas.microsoft.com/office/powerpoint/2010/main" val="2557831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E0A229-2462-C146-9220-2ABDC8DD63CD}" type="slidenum">
              <a:rPr lang="en-US" smtClean="0"/>
              <a:t>1</a:t>
            </a:fld>
            <a:endParaRPr lang="en-US"/>
          </a:p>
        </p:txBody>
      </p:sp>
    </p:spTree>
    <p:extLst>
      <p:ext uri="{BB962C8B-B14F-4D97-AF65-F5344CB8AC3E}">
        <p14:creationId xmlns:p14="http://schemas.microsoft.com/office/powerpoint/2010/main" val="2485129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FD264B5A-6622-4140-ADE3-478761DDC28C}" type="slidenum">
              <a:rPr lang="en-MX" smtClean="0"/>
              <a:t>10</a:t>
            </a:fld>
            <a:endParaRPr lang="en-MX"/>
          </a:p>
        </p:txBody>
      </p:sp>
    </p:spTree>
    <p:extLst>
      <p:ext uri="{BB962C8B-B14F-4D97-AF65-F5344CB8AC3E}">
        <p14:creationId xmlns:p14="http://schemas.microsoft.com/office/powerpoint/2010/main" val="404324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4FAE5-8D46-FE78-CE5A-FC4EFD4E3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8E793-4C92-FA1B-7BE9-A88B3D391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10A19-BE98-2949-0012-51F309265FBF}"/>
              </a:ext>
            </a:extLst>
          </p:cNvPr>
          <p:cNvSpPr>
            <a:spLocks noGrp="1"/>
          </p:cNvSpPr>
          <p:nvPr>
            <p:ph type="body" idx="1"/>
          </p:nvPr>
        </p:nvSpPr>
        <p:spPr/>
        <p:txBody>
          <a:bodyPr/>
          <a:lstStyle/>
          <a:p>
            <a:endParaRPr lang="en-MX" dirty="0"/>
          </a:p>
        </p:txBody>
      </p:sp>
      <p:sp>
        <p:nvSpPr>
          <p:cNvPr id="4" name="Slide Number Placeholder 3">
            <a:extLst>
              <a:ext uri="{FF2B5EF4-FFF2-40B4-BE49-F238E27FC236}">
                <a16:creationId xmlns:a16="http://schemas.microsoft.com/office/drawing/2014/main" id="{E90FA612-0FFD-247E-C529-04C4B9BF8411}"/>
              </a:ext>
            </a:extLst>
          </p:cNvPr>
          <p:cNvSpPr>
            <a:spLocks noGrp="1"/>
          </p:cNvSpPr>
          <p:nvPr>
            <p:ph type="sldNum" sz="quarter" idx="5"/>
          </p:nvPr>
        </p:nvSpPr>
        <p:spPr/>
        <p:txBody>
          <a:bodyPr/>
          <a:lstStyle/>
          <a:p>
            <a:fld id="{58B6DA51-ADF6-DE45-AA4B-5818B14DCF7B}" type="slidenum">
              <a:rPr lang="en-MX" smtClean="0"/>
              <a:t>11</a:t>
            </a:fld>
            <a:endParaRPr lang="en-MX"/>
          </a:p>
        </p:txBody>
      </p:sp>
    </p:spTree>
    <p:extLst>
      <p:ext uri="{BB962C8B-B14F-4D97-AF65-F5344CB8AC3E}">
        <p14:creationId xmlns:p14="http://schemas.microsoft.com/office/powerpoint/2010/main" val="2209224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Why the focus on Latin American patients? Well, it turns out that there is a gross underrepresentation of people of Amerindian and Latino ancestry in studies of cancer genomics. Here you are looking at a pie chart depicting the primary ancestry of the nearly 2,700 participants of the Pan-Cancer Analysis of Whole Genomes, and you can see, in red the Admixed American anestry – approximately 1% of all samples</a:t>
            </a:r>
          </a:p>
        </p:txBody>
      </p:sp>
      <p:sp>
        <p:nvSpPr>
          <p:cNvPr id="4" name="Slide Number Placeholder 3"/>
          <p:cNvSpPr>
            <a:spLocks noGrp="1"/>
          </p:cNvSpPr>
          <p:nvPr>
            <p:ph type="sldNum" sz="quarter" idx="5"/>
          </p:nvPr>
        </p:nvSpPr>
        <p:spPr/>
        <p:txBody>
          <a:bodyPr/>
          <a:lstStyle/>
          <a:p>
            <a:fld id="{FD264B5A-6622-4140-ADE3-478761DDC28C}" type="slidenum">
              <a:rPr lang="en-MX" smtClean="0"/>
              <a:t>12</a:t>
            </a:fld>
            <a:endParaRPr lang="en-MX"/>
          </a:p>
        </p:txBody>
      </p:sp>
    </p:spTree>
    <p:extLst>
      <p:ext uri="{BB962C8B-B14F-4D97-AF65-F5344CB8AC3E}">
        <p14:creationId xmlns:p14="http://schemas.microsoft.com/office/powerpoint/2010/main" val="186504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SAS includes PJL (Punjabi, Pakistan), BEB (Bengali in Bangladesh), GIH (Gujarati Indians in Texas), ITU (Indian Telugu in UK), STU (Sri Lankan Tamil in UK)</a:t>
            </a:r>
          </a:p>
          <a:p>
            <a:r>
              <a:rPr lang="en-MX" dirty="0"/>
              <a:t>EAS includes CHB (Han Chinese), JPT (Japanese), CHS (Southern Han Chinese), CDX (Chinese Dai), KHV (Vietnam)</a:t>
            </a:r>
          </a:p>
        </p:txBody>
      </p:sp>
      <p:sp>
        <p:nvSpPr>
          <p:cNvPr id="4" name="Slide Number Placeholder 3"/>
          <p:cNvSpPr>
            <a:spLocks noGrp="1"/>
          </p:cNvSpPr>
          <p:nvPr>
            <p:ph type="sldNum" sz="quarter" idx="5"/>
          </p:nvPr>
        </p:nvSpPr>
        <p:spPr/>
        <p:txBody>
          <a:bodyPr/>
          <a:lstStyle/>
          <a:p>
            <a:fld id="{FD264B5A-6622-4140-ADE3-478761DDC28C}" type="slidenum">
              <a:rPr lang="en-MX" smtClean="0"/>
              <a:t>13</a:t>
            </a:fld>
            <a:endParaRPr lang="en-MX"/>
          </a:p>
        </p:txBody>
      </p:sp>
    </p:spTree>
    <p:extLst>
      <p:ext uri="{BB962C8B-B14F-4D97-AF65-F5344CB8AC3E}">
        <p14:creationId xmlns:p14="http://schemas.microsoft.com/office/powerpoint/2010/main" val="3252484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Linked to funding</a:t>
            </a:r>
          </a:p>
          <a:p>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ethics, government and banking regulations make doing this hard, but also of course, funding is probably the most important factor</a:t>
            </a:r>
          </a:p>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14</a:t>
            </a:fld>
            <a:endParaRPr lang="en-MX"/>
          </a:p>
        </p:txBody>
      </p:sp>
    </p:spTree>
    <p:extLst>
      <p:ext uri="{BB962C8B-B14F-4D97-AF65-F5344CB8AC3E}">
        <p14:creationId xmlns:p14="http://schemas.microsoft.com/office/powerpoint/2010/main" val="1218911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D0B0D-5799-DBCB-3C99-64F3EA54B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A837C-3765-8857-95DD-FF253077AE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9052F-554B-9409-D856-784F3042244B}"/>
              </a:ext>
            </a:extLst>
          </p:cNvPr>
          <p:cNvSpPr>
            <a:spLocks noGrp="1"/>
          </p:cNvSpPr>
          <p:nvPr>
            <p:ph type="body" idx="1"/>
          </p:nvPr>
        </p:nvSpPr>
        <p:spPr/>
        <p:txBody>
          <a:bodyPr/>
          <a:lstStyle/>
          <a:p>
            <a:r>
              <a:rPr lang="en-MX" dirty="0"/>
              <a:t>Linked to funding</a:t>
            </a:r>
          </a:p>
          <a:p>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ethics, government and banking regulations make doing this hard, but also of course, funding is probably the most important factor</a:t>
            </a:r>
          </a:p>
          <a:p>
            <a:endParaRPr lang="en-MX" dirty="0"/>
          </a:p>
        </p:txBody>
      </p:sp>
      <p:sp>
        <p:nvSpPr>
          <p:cNvPr id="4" name="Slide Number Placeholder 3">
            <a:extLst>
              <a:ext uri="{FF2B5EF4-FFF2-40B4-BE49-F238E27FC236}">
                <a16:creationId xmlns:a16="http://schemas.microsoft.com/office/drawing/2014/main" id="{69DC0762-48FD-AAAE-2978-BA21EEAD542B}"/>
              </a:ext>
            </a:extLst>
          </p:cNvPr>
          <p:cNvSpPr>
            <a:spLocks noGrp="1"/>
          </p:cNvSpPr>
          <p:nvPr>
            <p:ph type="sldNum" sz="quarter" idx="5"/>
          </p:nvPr>
        </p:nvSpPr>
        <p:spPr/>
        <p:txBody>
          <a:bodyPr/>
          <a:lstStyle/>
          <a:p>
            <a:fld id="{58B6DA51-ADF6-DE45-AA4B-5818B14DCF7B}" type="slidenum">
              <a:rPr lang="en-MX" smtClean="0"/>
              <a:t>15</a:t>
            </a:fld>
            <a:endParaRPr lang="en-MX"/>
          </a:p>
        </p:txBody>
      </p:sp>
    </p:spTree>
    <p:extLst>
      <p:ext uri="{BB962C8B-B14F-4D97-AF65-F5344CB8AC3E}">
        <p14:creationId xmlns:p14="http://schemas.microsoft.com/office/powerpoint/2010/main" val="2822988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C2766-3EEC-E32B-93C8-8798572C8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38924-C57E-C496-2784-435E7E1D32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B5BA3-6C7E-50DA-C0E5-B973B22FC838}"/>
              </a:ext>
            </a:extLst>
          </p:cNvPr>
          <p:cNvSpPr>
            <a:spLocks noGrp="1"/>
          </p:cNvSpPr>
          <p:nvPr>
            <p:ph type="body" idx="1"/>
          </p:nvPr>
        </p:nvSpPr>
        <p:spPr/>
        <p:txBody>
          <a:bodyPr/>
          <a:lstStyle/>
          <a:p>
            <a:r>
              <a:rPr lang="en-MX" dirty="0"/>
              <a:t>Linked to funding</a:t>
            </a:r>
          </a:p>
          <a:p>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ethics, government and banking regulations make doing this hard, but also of course, funding is probably the most important factor</a:t>
            </a:r>
          </a:p>
          <a:p>
            <a:endParaRPr lang="en-MX" dirty="0"/>
          </a:p>
        </p:txBody>
      </p:sp>
      <p:sp>
        <p:nvSpPr>
          <p:cNvPr id="4" name="Slide Number Placeholder 3">
            <a:extLst>
              <a:ext uri="{FF2B5EF4-FFF2-40B4-BE49-F238E27FC236}">
                <a16:creationId xmlns:a16="http://schemas.microsoft.com/office/drawing/2014/main" id="{C09DD7E3-DDA5-811A-E17F-FA2DD9552F20}"/>
              </a:ext>
            </a:extLst>
          </p:cNvPr>
          <p:cNvSpPr>
            <a:spLocks noGrp="1"/>
          </p:cNvSpPr>
          <p:nvPr>
            <p:ph type="sldNum" sz="quarter" idx="5"/>
          </p:nvPr>
        </p:nvSpPr>
        <p:spPr/>
        <p:txBody>
          <a:bodyPr/>
          <a:lstStyle/>
          <a:p>
            <a:fld id="{58B6DA51-ADF6-DE45-AA4B-5818B14DCF7B}" type="slidenum">
              <a:rPr lang="en-MX" smtClean="0"/>
              <a:t>16</a:t>
            </a:fld>
            <a:endParaRPr lang="en-MX"/>
          </a:p>
        </p:txBody>
      </p:sp>
    </p:spTree>
    <p:extLst>
      <p:ext uri="{BB962C8B-B14F-4D97-AF65-F5344CB8AC3E}">
        <p14:creationId xmlns:p14="http://schemas.microsoft.com/office/powerpoint/2010/main" val="1323571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9BCE4-AF5C-D941-4620-8326D27BB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C384C-3BB1-4EC3-8EFD-6AB9C8FE3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675A1-71E6-4D9C-05B1-595E4C177A62}"/>
              </a:ext>
            </a:extLst>
          </p:cNvPr>
          <p:cNvSpPr>
            <a:spLocks noGrp="1"/>
          </p:cNvSpPr>
          <p:nvPr>
            <p:ph type="body" idx="1"/>
          </p:nvPr>
        </p:nvSpPr>
        <p:spPr/>
        <p:txBody>
          <a:bodyPr/>
          <a:lstStyle/>
          <a:p>
            <a:r>
              <a:rPr lang="en-MX" dirty="0"/>
              <a:t>Linked to funding</a:t>
            </a:r>
          </a:p>
          <a:p>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ethics, government and banking regulations make doing this hard, but also of course, funding is probably the most important factor</a:t>
            </a:r>
          </a:p>
          <a:p>
            <a:endParaRPr lang="en-MX" dirty="0"/>
          </a:p>
        </p:txBody>
      </p:sp>
      <p:sp>
        <p:nvSpPr>
          <p:cNvPr id="4" name="Slide Number Placeholder 3">
            <a:extLst>
              <a:ext uri="{FF2B5EF4-FFF2-40B4-BE49-F238E27FC236}">
                <a16:creationId xmlns:a16="http://schemas.microsoft.com/office/drawing/2014/main" id="{FB3524C0-BF3C-FA58-C070-1A590854C66D}"/>
              </a:ext>
            </a:extLst>
          </p:cNvPr>
          <p:cNvSpPr>
            <a:spLocks noGrp="1"/>
          </p:cNvSpPr>
          <p:nvPr>
            <p:ph type="sldNum" sz="quarter" idx="5"/>
          </p:nvPr>
        </p:nvSpPr>
        <p:spPr/>
        <p:txBody>
          <a:bodyPr/>
          <a:lstStyle/>
          <a:p>
            <a:fld id="{58B6DA51-ADF6-DE45-AA4B-5818B14DCF7B}" type="slidenum">
              <a:rPr lang="en-MX" smtClean="0"/>
              <a:t>17</a:t>
            </a:fld>
            <a:endParaRPr lang="en-MX"/>
          </a:p>
        </p:txBody>
      </p:sp>
    </p:spTree>
    <p:extLst>
      <p:ext uri="{BB962C8B-B14F-4D97-AF65-F5344CB8AC3E}">
        <p14:creationId xmlns:p14="http://schemas.microsoft.com/office/powerpoint/2010/main" val="1895935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Thailand: To promote industrial R&amp;D, the Cabinet approved tax incentives in May 2017 for companies that form clusters to raise their investment in five priority areas, namely: food, agriculture and biotechnology; public health, health care and biomedical technology; robotics and smart devices; digital technology such as the Internet of Things and AI; and the creative economy, culture and lifestyle. Firms are entitled to a 300% tax rebate on their research expenditure (</a:t>
            </a:r>
            <a:r>
              <a:rPr lang="en-US" sz="1200" b="0" i="0" kern="1200" dirty="0" err="1">
                <a:solidFill>
                  <a:schemeClr val="tx1"/>
                </a:solidFill>
                <a:effectLst/>
                <a:latin typeface="+mn-lt"/>
                <a:ea typeface="+mn-ea"/>
                <a:cs typeface="+mn-cs"/>
              </a:rPr>
              <a:t>Theparat</a:t>
            </a:r>
            <a:r>
              <a:rPr lang="en-US" sz="1200" b="0" i="0" kern="1200" dirty="0">
                <a:solidFill>
                  <a:schemeClr val="tx1"/>
                </a:solidFill>
                <a:effectLst/>
                <a:latin typeface="+mn-lt"/>
                <a:ea typeface="+mn-ea"/>
                <a:cs typeface="+mn-cs"/>
              </a:rPr>
              <a:t>, 2018).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India: Since 2015, there has been a steady decline in share of R&amp;D performed by the government sector (Figure 22.2). In parallel, the private business enterprise sector has raised its own contribution to 42% of the total. In theory, this is a positive trend, as it means that R&amp;D is increasingly being performed by the same sector that has the capacity to convert research output into commercial products and processes. The challenge for India will be to ensure that the current increase in business expenditure on R&amp;D becomes systematic, as has been the case for countries such as China and the Republic of Korea.</a:t>
            </a:r>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18</a:t>
            </a:fld>
            <a:endParaRPr lang="en-MX"/>
          </a:p>
        </p:txBody>
      </p:sp>
    </p:spTree>
    <p:extLst>
      <p:ext uri="{BB962C8B-B14F-4D97-AF65-F5344CB8AC3E}">
        <p14:creationId xmlns:p14="http://schemas.microsoft.com/office/powerpoint/2010/main" val="1187485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0E27E-66B2-EA0D-E7A2-7FD8C0958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300504-6A99-40CC-FE04-3366112A7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A97A3-A8D5-ECEC-D43C-E4FC9C91D3BC}"/>
              </a:ext>
            </a:extLst>
          </p:cNvPr>
          <p:cNvSpPr>
            <a:spLocks noGrp="1"/>
          </p:cNvSpPr>
          <p:nvPr>
            <p:ph type="body" idx="1"/>
          </p:nvPr>
        </p:nvSpPr>
        <p:spPr/>
        <p:txBody>
          <a:bodyPr/>
          <a:lstStyle/>
          <a:p>
            <a:r>
              <a:rPr lang="en-US" b="0" i="0" dirty="0">
                <a:solidFill>
                  <a:srgbClr val="4D5156"/>
                </a:solidFill>
                <a:effectLst/>
                <a:latin typeface="arial" panose="020B0604020202020204" pitchFamily="34" charset="0"/>
              </a:rPr>
              <a:t>The public sector remains the main source of funding, particularly in Argentina, Cuba, Mexico and Paraguay. Businesses in the region contribute about 40% of R&amp;D funding, on average (Figure 7.7), with Brazil slightly surpassing this share (see Chapter 8). The public sector still carries out the bulk of research. Six countries receive a considerable share of research funding from abroad: Chile, El Salvador, Guatemala, Panama, Paraguay and Uruguay</a:t>
            </a:r>
            <a:endParaRPr lang="en-MX" dirty="0"/>
          </a:p>
        </p:txBody>
      </p:sp>
      <p:sp>
        <p:nvSpPr>
          <p:cNvPr id="4" name="Slide Number Placeholder 3">
            <a:extLst>
              <a:ext uri="{FF2B5EF4-FFF2-40B4-BE49-F238E27FC236}">
                <a16:creationId xmlns:a16="http://schemas.microsoft.com/office/drawing/2014/main" id="{F311C335-EAC7-3B60-1C2B-F67C9C64C8CB}"/>
              </a:ext>
            </a:extLst>
          </p:cNvPr>
          <p:cNvSpPr>
            <a:spLocks noGrp="1"/>
          </p:cNvSpPr>
          <p:nvPr>
            <p:ph type="sldNum" sz="quarter" idx="5"/>
          </p:nvPr>
        </p:nvSpPr>
        <p:spPr/>
        <p:txBody>
          <a:bodyPr/>
          <a:lstStyle/>
          <a:p>
            <a:fld id="{58B6DA51-ADF6-DE45-AA4B-5818B14DCF7B}" type="slidenum">
              <a:rPr lang="en-MX" smtClean="0"/>
              <a:t>19</a:t>
            </a:fld>
            <a:endParaRPr lang="en-MX"/>
          </a:p>
        </p:txBody>
      </p:sp>
    </p:spTree>
    <p:extLst>
      <p:ext uri="{BB962C8B-B14F-4D97-AF65-F5344CB8AC3E}">
        <p14:creationId xmlns:p14="http://schemas.microsoft.com/office/powerpoint/2010/main" val="270219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2</a:t>
            </a:fld>
            <a:endParaRPr lang="en-MX"/>
          </a:p>
        </p:txBody>
      </p:sp>
    </p:spTree>
    <p:extLst>
      <p:ext uri="{BB962C8B-B14F-4D97-AF65-F5344CB8AC3E}">
        <p14:creationId xmlns:p14="http://schemas.microsoft.com/office/powerpoint/2010/main" val="3416044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GERD: Gross domestic expenditure on R&amp;D </a:t>
            </a:r>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20</a:t>
            </a:fld>
            <a:endParaRPr lang="en-MX"/>
          </a:p>
        </p:txBody>
      </p:sp>
    </p:spTree>
    <p:extLst>
      <p:ext uri="{BB962C8B-B14F-4D97-AF65-F5344CB8AC3E}">
        <p14:creationId xmlns:p14="http://schemas.microsoft.com/office/powerpoint/2010/main" val="1814520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778B2-5CDB-2713-A442-7721C9F9C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F8BE8-FF7F-A79C-F793-763E6CC4A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8A78E-EE14-7BF7-7ED0-A697DE74F951}"/>
              </a:ext>
            </a:extLst>
          </p:cNvPr>
          <p:cNvSpPr>
            <a:spLocks noGrp="1"/>
          </p:cNvSpPr>
          <p:nvPr>
            <p:ph type="body" idx="1"/>
          </p:nvPr>
        </p:nvSpPr>
        <p:spPr/>
        <p:txBody>
          <a:bodyPr/>
          <a:lstStyle/>
          <a:p>
            <a:r>
              <a:rPr lang="en-US" b="0" i="0" dirty="0">
                <a:solidFill>
                  <a:srgbClr val="4D5156"/>
                </a:solidFill>
                <a:effectLst/>
                <a:latin typeface="arial" panose="020B0604020202020204" pitchFamily="34" charset="0"/>
              </a:rPr>
              <a:t>GERD: Gross domestic expenditure on R&amp;D </a:t>
            </a:r>
            <a:endParaRPr lang="en-MX" dirty="0"/>
          </a:p>
        </p:txBody>
      </p:sp>
      <p:sp>
        <p:nvSpPr>
          <p:cNvPr id="4" name="Slide Number Placeholder 3">
            <a:extLst>
              <a:ext uri="{FF2B5EF4-FFF2-40B4-BE49-F238E27FC236}">
                <a16:creationId xmlns:a16="http://schemas.microsoft.com/office/drawing/2014/main" id="{D963E241-B40A-A99A-B210-0FDCC9C0CD3A}"/>
              </a:ext>
            </a:extLst>
          </p:cNvPr>
          <p:cNvSpPr>
            <a:spLocks noGrp="1"/>
          </p:cNvSpPr>
          <p:nvPr>
            <p:ph type="sldNum" sz="quarter" idx="5"/>
          </p:nvPr>
        </p:nvSpPr>
        <p:spPr/>
        <p:txBody>
          <a:bodyPr/>
          <a:lstStyle/>
          <a:p>
            <a:fld id="{58B6DA51-ADF6-DE45-AA4B-5818B14DCF7B}" type="slidenum">
              <a:rPr lang="en-MX" smtClean="0"/>
              <a:t>21</a:t>
            </a:fld>
            <a:endParaRPr lang="en-MX"/>
          </a:p>
        </p:txBody>
      </p:sp>
    </p:spTree>
    <p:extLst>
      <p:ext uri="{BB962C8B-B14F-4D97-AF65-F5344CB8AC3E}">
        <p14:creationId xmlns:p14="http://schemas.microsoft.com/office/powerpoint/2010/main" val="253846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FD264B5A-6622-4140-ADE3-478761DDC28C}" type="slidenum">
              <a:rPr lang="en-MX" smtClean="0"/>
              <a:t>22</a:t>
            </a:fld>
            <a:endParaRPr lang="en-MX"/>
          </a:p>
        </p:txBody>
      </p:sp>
    </p:spTree>
    <p:extLst>
      <p:ext uri="{BB962C8B-B14F-4D97-AF65-F5344CB8AC3E}">
        <p14:creationId xmlns:p14="http://schemas.microsoft.com/office/powerpoint/2010/main" val="4211779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2282D-34D8-A8E4-9B20-DC94B65D0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6AC5E-277B-CDF7-799D-F95521F03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16268-9E38-7B43-6A01-B52BFA005F1C}"/>
              </a:ext>
            </a:extLst>
          </p:cNvPr>
          <p:cNvSpPr>
            <a:spLocks noGrp="1"/>
          </p:cNvSpPr>
          <p:nvPr>
            <p:ph type="body" idx="1"/>
          </p:nvPr>
        </p:nvSpPr>
        <p:spPr/>
        <p:txBody>
          <a:bodyPr/>
          <a:lstStyle/>
          <a:p>
            <a:endParaRPr lang="en-MX" dirty="0"/>
          </a:p>
        </p:txBody>
      </p:sp>
      <p:sp>
        <p:nvSpPr>
          <p:cNvPr id="4" name="Slide Number Placeholder 3">
            <a:extLst>
              <a:ext uri="{FF2B5EF4-FFF2-40B4-BE49-F238E27FC236}">
                <a16:creationId xmlns:a16="http://schemas.microsoft.com/office/drawing/2014/main" id="{2A12DF85-1F61-ABE3-BB83-7B4A6AEDD00D}"/>
              </a:ext>
            </a:extLst>
          </p:cNvPr>
          <p:cNvSpPr>
            <a:spLocks noGrp="1"/>
          </p:cNvSpPr>
          <p:nvPr>
            <p:ph type="sldNum" sz="quarter" idx="5"/>
          </p:nvPr>
        </p:nvSpPr>
        <p:spPr/>
        <p:txBody>
          <a:bodyPr/>
          <a:lstStyle/>
          <a:p>
            <a:fld id="{58B6DA51-ADF6-DE45-AA4B-5818B14DCF7B}" type="slidenum">
              <a:rPr lang="en-MX" smtClean="0"/>
              <a:t>23</a:t>
            </a:fld>
            <a:endParaRPr lang="en-MX"/>
          </a:p>
        </p:txBody>
      </p:sp>
    </p:spTree>
    <p:extLst>
      <p:ext uri="{BB962C8B-B14F-4D97-AF65-F5344CB8AC3E}">
        <p14:creationId xmlns:p14="http://schemas.microsoft.com/office/powerpoint/2010/main" val="1039799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CIHR – Canadian Institutes of Health Research</a:t>
            </a:r>
          </a:p>
          <a:p>
            <a:r>
              <a:rPr lang="en-MX" dirty="0"/>
              <a:t>Medical Research Council</a:t>
            </a:r>
          </a:p>
          <a:p>
            <a:r>
              <a:rPr lang="en-MX" dirty="0"/>
              <a:t>European Commission</a:t>
            </a:r>
          </a:p>
          <a:p>
            <a:r>
              <a:rPr lang="en-MX" dirty="0"/>
              <a:t>Bill and Melinda Gates Foundation</a:t>
            </a:r>
          </a:p>
        </p:txBody>
      </p:sp>
      <p:sp>
        <p:nvSpPr>
          <p:cNvPr id="4" name="Slide Number Placeholder 3"/>
          <p:cNvSpPr>
            <a:spLocks noGrp="1"/>
          </p:cNvSpPr>
          <p:nvPr>
            <p:ph type="sldNum" sz="quarter" idx="5"/>
          </p:nvPr>
        </p:nvSpPr>
        <p:spPr/>
        <p:txBody>
          <a:bodyPr/>
          <a:lstStyle/>
          <a:p>
            <a:fld id="{58B6DA51-ADF6-DE45-AA4B-5818B14DCF7B}" type="slidenum">
              <a:rPr lang="en-MX" smtClean="0"/>
              <a:t>24</a:t>
            </a:fld>
            <a:endParaRPr lang="en-MX"/>
          </a:p>
        </p:txBody>
      </p:sp>
    </p:spTree>
    <p:extLst>
      <p:ext uri="{BB962C8B-B14F-4D97-AF65-F5344CB8AC3E}">
        <p14:creationId xmlns:p14="http://schemas.microsoft.com/office/powerpoint/2010/main" val="212084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F8731-C50C-999E-43CA-24656FA22E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F6FC2-593D-B033-6572-CBA5F58A7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965BFD-B2B4-01BD-0DC9-72E47E9A10F1}"/>
              </a:ext>
            </a:extLst>
          </p:cNvPr>
          <p:cNvSpPr>
            <a:spLocks noGrp="1"/>
          </p:cNvSpPr>
          <p:nvPr>
            <p:ph type="body" idx="1"/>
          </p:nvPr>
        </p:nvSpPr>
        <p:spPr/>
        <p:txBody>
          <a:bodyPr/>
          <a:lstStyle/>
          <a:p>
            <a:r>
              <a:rPr lang="en-MX" dirty="0"/>
              <a:t>Linked to funding</a:t>
            </a:r>
          </a:p>
          <a:p>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ethics, government and banking regulations make doing this hard, but also of course, funding is probably the most important factor</a:t>
            </a:r>
          </a:p>
          <a:p>
            <a:endParaRPr lang="en-MX" dirty="0"/>
          </a:p>
        </p:txBody>
      </p:sp>
      <p:sp>
        <p:nvSpPr>
          <p:cNvPr id="4" name="Slide Number Placeholder 3">
            <a:extLst>
              <a:ext uri="{FF2B5EF4-FFF2-40B4-BE49-F238E27FC236}">
                <a16:creationId xmlns:a16="http://schemas.microsoft.com/office/drawing/2014/main" id="{2C76A840-72F3-26BF-5E3E-C83956665EC0}"/>
              </a:ext>
            </a:extLst>
          </p:cNvPr>
          <p:cNvSpPr>
            <a:spLocks noGrp="1"/>
          </p:cNvSpPr>
          <p:nvPr>
            <p:ph type="sldNum" sz="quarter" idx="5"/>
          </p:nvPr>
        </p:nvSpPr>
        <p:spPr/>
        <p:txBody>
          <a:bodyPr/>
          <a:lstStyle/>
          <a:p>
            <a:fld id="{58B6DA51-ADF6-DE45-AA4B-5818B14DCF7B}" type="slidenum">
              <a:rPr lang="en-MX" smtClean="0"/>
              <a:t>30</a:t>
            </a:fld>
            <a:endParaRPr lang="en-MX"/>
          </a:p>
        </p:txBody>
      </p:sp>
    </p:spTree>
    <p:extLst>
      <p:ext uri="{BB962C8B-B14F-4D97-AF65-F5344CB8AC3E}">
        <p14:creationId xmlns:p14="http://schemas.microsoft.com/office/powerpoint/2010/main" val="764528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8E938-BF27-ACA1-28F7-FE4ED3A1E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F8E9BB-8075-BBA6-E4E5-2294D2F43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59FEDA-A093-7868-27CD-E72499FD01EE}"/>
              </a:ext>
            </a:extLst>
          </p:cNvPr>
          <p:cNvSpPr>
            <a:spLocks noGrp="1"/>
          </p:cNvSpPr>
          <p:nvPr>
            <p:ph type="body" idx="1"/>
          </p:nvPr>
        </p:nvSpPr>
        <p:spPr/>
        <p:txBody>
          <a:bodyPr/>
          <a:lstStyle/>
          <a:p>
            <a:r>
              <a:rPr lang="en-MX" dirty="0"/>
              <a:t>Linked to funding</a:t>
            </a:r>
          </a:p>
          <a:p>
            <a:endParaRPr lang="en-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ethics, government and banking regulations make doing this hard, but also of course, funding is probably the most important factor</a:t>
            </a:r>
          </a:p>
          <a:p>
            <a:endParaRPr lang="en-MX" dirty="0"/>
          </a:p>
        </p:txBody>
      </p:sp>
      <p:sp>
        <p:nvSpPr>
          <p:cNvPr id="4" name="Slide Number Placeholder 3">
            <a:extLst>
              <a:ext uri="{FF2B5EF4-FFF2-40B4-BE49-F238E27FC236}">
                <a16:creationId xmlns:a16="http://schemas.microsoft.com/office/drawing/2014/main" id="{CFDC2D59-B2A4-9173-2853-7AAAE8602EFD}"/>
              </a:ext>
            </a:extLst>
          </p:cNvPr>
          <p:cNvSpPr>
            <a:spLocks noGrp="1"/>
          </p:cNvSpPr>
          <p:nvPr>
            <p:ph type="sldNum" sz="quarter" idx="5"/>
          </p:nvPr>
        </p:nvSpPr>
        <p:spPr/>
        <p:txBody>
          <a:bodyPr/>
          <a:lstStyle/>
          <a:p>
            <a:fld id="{58B6DA51-ADF6-DE45-AA4B-5818B14DCF7B}" type="slidenum">
              <a:rPr lang="en-MX" smtClean="0"/>
              <a:t>31</a:t>
            </a:fld>
            <a:endParaRPr lang="en-MX"/>
          </a:p>
        </p:txBody>
      </p:sp>
    </p:spTree>
    <p:extLst>
      <p:ext uri="{BB962C8B-B14F-4D97-AF65-F5344CB8AC3E}">
        <p14:creationId xmlns:p14="http://schemas.microsoft.com/office/powerpoint/2010/main" val="2951398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Usually can be seen when studies that have studied samples from other countries, in these cases Brazil, Mexico, Myanmar, a number of countries in Africa, </a:t>
            </a:r>
          </a:p>
        </p:txBody>
      </p:sp>
      <p:sp>
        <p:nvSpPr>
          <p:cNvPr id="4" name="Slide Number Placeholder 3"/>
          <p:cNvSpPr>
            <a:spLocks noGrp="1"/>
          </p:cNvSpPr>
          <p:nvPr>
            <p:ph type="sldNum" sz="quarter" idx="5"/>
          </p:nvPr>
        </p:nvSpPr>
        <p:spPr/>
        <p:txBody>
          <a:bodyPr/>
          <a:lstStyle/>
          <a:p>
            <a:fld id="{58B6DA51-ADF6-DE45-AA4B-5818B14DCF7B}" type="slidenum">
              <a:rPr lang="en-MX" smtClean="0"/>
              <a:t>33</a:t>
            </a:fld>
            <a:endParaRPr lang="en-MX"/>
          </a:p>
        </p:txBody>
      </p:sp>
    </p:spTree>
    <p:extLst>
      <p:ext uri="{BB962C8B-B14F-4D97-AF65-F5344CB8AC3E}">
        <p14:creationId xmlns:p14="http://schemas.microsoft.com/office/powerpoint/2010/main" val="432043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mj-lt"/>
              </a:rPr>
              <a:t>substandard control arms – that is, comparing a new treatment against a suboptimal treatment instead of the standard-of-care treatment under the guise of local inaccessibility to the standard of care</a:t>
            </a:r>
          </a:p>
          <a:p>
            <a:endParaRPr lang="en-US" b="0" i="0" dirty="0">
              <a:solidFill>
                <a:srgbClr val="1A1A1A"/>
              </a:solidFill>
              <a:effectLst/>
              <a:latin typeface="+mj-lt"/>
            </a:endParaRPr>
          </a:p>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34</a:t>
            </a:fld>
            <a:endParaRPr lang="en-MX"/>
          </a:p>
        </p:txBody>
      </p:sp>
    </p:spTree>
    <p:extLst>
      <p:ext uri="{BB962C8B-B14F-4D97-AF65-F5344CB8AC3E}">
        <p14:creationId xmlns:p14="http://schemas.microsoft.com/office/powerpoint/2010/main" val="2775015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BB376-011D-EE64-46F6-4EE411374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6FADD-D8B2-5F28-1EEF-49470D258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2B6F5-B42B-3037-DEC7-DF2075CFDD54}"/>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F1F981B6-A158-1F87-0245-4E26A8C9FE86}"/>
              </a:ext>
            </a:extLst>
          </p:cNvPr>
          <p:cNvSpPr>
            <a:spLocks noGrp="1"/>
          </p:cNvSpPr>
          <p:nvPr>
            <p:ph type="sldNum" sz="quarter" idx="5"/>
          </p:nvPr>
        </p:nvSpPr>
        <p:spPr/>
        <p:txBody>
          <a:bodyPr/>
          <a:lstStyle/>
          <a:p>
            <a:fld id="{58B6DA51-ADF6-DE45-AA4B-5818B14DCF7B}" type="slidenum">
              <a:rPr lang="en-MX" smtClean="0"/>
              <a:t>35</a:t>
            </a:fld>
            <a:endParaRPr lang="en-MX"/>
          </a:p>
        </p:txBody>
      </p:sp>
    </p:spTree>
    <p:extLst>
      <p:ext uri="{BB962C8B-B14F-4D97-AF65-F5344CB8AC3E}">
        <p14:creationId xmlns:p14="http://schemas.microsoft.com/office/powerpoint/2010/main" val="2228886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FF263-B2E8-ACEC-04C6-9B5DF421B4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D68EC-D739-CC91-888A-380A5A336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6F726-AE6C-B8B3-C63A-C69645BC3E08}"/>
              </a:ext>
            </a:extLst>
          </p:cNvPr>
          <p:cNvSpPr>
            <a:spLocks noGrp="1"/>
          </p:cNvSpPr>
          <p:nvPr>
            <p:ph type="body" idx="1"/>
          </p:nvPr>
        </p:nvSpPr>
        <p:spPr/>
        <p:txBody>
          <a:bodyPr/>
          <a:lstStyle/>
          <a:p>
            <a:endParaRPr lang="en-MX" dirty="0"/>
          </a:p>
        </p:txBody>
      </p:sp>
      <p:sp>
        <p:nvSpPr>
          <p:cNvPr id="4" name="Slide Number Placeholder 3">
            <a:extLst>
              <a:ext uri="{FF2B5EF4-FFF2-40B4-BE49-F238E27FC236}">
                <a16:creationId xmlns:a16="http://schemas.microsoft.com/office/drawing/2014/main" id="{F17AF1D1-C8DD-E038-467B-E6E9C02339D2}"/>
              </a:ext>
            </a:extLst>
          </p:cNvPr>
          <p:cNvSpPr>
            <a:spLocks noGrp="1"/>
          </p:cNvSpPr>
          <p:nvPr>
            <p:ph type="sldNum" sz="quarter" idx="5"/>
          </p:nvPr>
        </p:nvSpPr>
        <p:spPr/>
        <p:txBody>
          <a:bodyPr/>
          <a:lstStyle/>
          <a:p>
            <a:fld id="{58B6DA51-ADF6-DE45-AA4B-5818B14DCF7B}" type="slidenum">
              <a:rPr lang="en-MX" smtClean="0"/>
              <a:t>3</a:t>
            </a:fld>
            <a:endParaRPr lang="en-MX"/>
          </a:p>
        </p:txBody>
      </p:sp>
    </p:spTree>
    <p:extLst>
      <p:ext uri="{BB962C8B-B14F-4D97-AF65-F5344CB8AC3E}">
        <p14:creationId xmlns:p14="http://schemas.microsoft.com/office/powerpoint/2010/main" val="1543754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A10DD-9D13-3FF9-2C78-00F1870E3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FB4F9-24B0-9A1E-8029-F6E7A73DC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6AA98-CE11-E844-A6B7-8C8723F014D8}"/>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70EA7DF6-A98B-AA9E-B0D9-23644B59972D}"/>
              </a:ext>
            </a:extLst>
          </p:cNvPr>
          <p:cNvSpPr>
            <a:spLocks noGrp="1"/>
          </p:cNvSpPr>
          <p:nvPr>
            <p:ph type="sldNum" sz="quarter" idx="5"/>
          </p:nvPr>
        </p:nvSpPr>
        <p:spPr/>
        <p:txBody>
          <a:bodyPr/>
          <a:lstStyle/>
          <a:p>
            <a:fld id="{58B6DA51-ADF6-DE45-AA4B-5818B14DCF7B}" type="slidenum">
              <a:rPr lang="en-MX" smtClean="0"/>
              <a:t>36</a:t>
            </a:fld>
            <a:endParaRPr lang="en-MX"/>
          </a:p>
        </p:txBody>
      </p:sp>
    </p:spTree>
    <p:extLst>
      <p:ext uri="{BB962C8B-B14F-4D97-AF65-F5344CB8AC3E}">
        <p14:creationId xmlns:p14="http://schemas.microsoft.com/office/powerpoint/2010/main" val="29713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48850-11CE-3D0C-D634-5A018CF03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B21E04-9363-1624-F858-FBD1BAA4CE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A0EA7C-8B70-DC51-4775-3150FA5F264C}"/>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36B31930-24C9-E2AC-9FBB-427742016E83}"/>
              </a:ext>
            </a:extLst>
          </p:cNvPr>
          <p:cNvSpPr>
            <a:spLocks noGrp="1"/>
          </p:cNvSpPr>
          <p:nvPr>
            <p:ph type="sldNum" sz="quarter" idx="5"/>
          </p:nvPr>
        </p:nvSpPr>
        <p:spPr/>
        <p:txBody>
          <a:bodyPr/>
          <a:lstStyle/>
          <a:p>
            <a:fld id="{58B6DA51-ADF6-DE45-AA4B-5818B14DCF7B}" type="slidenum">
              <a:rPr lang="en-MX" smtClean="0"/>
              <a:t>37</a:t>
            </a:fld>
            <a:endParaRPr lang="en-MX"/>
          </a:p>
        </p:txBody>
      </p:sp>
    </p:spTree>
    <p:extLst>
      <p:ext uri="{BB962C8B-B14F-4D97-AF65-F5344CB8AC3E}">
        <p14:creationId xmlns:p14="http://schemas.microsoft.com/office/powerpoint/2010/main" val="1627077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196D8-B714-CD1E-0674-CBD07F98A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AD078-3ADD-8FD2-8AC7-010F6A416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2661B-ADA9-46CA-DB2D-09A7F1BB7CC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DA50CCB0-3B8F-32CD-DC75-EE5D9B950615}"/>
              </a:ext>
            </a:extLst>
          </p:cNvPr>
          <p:cNvSpPr>
            <a:spLocks noGrp="1"/>
          </p:cNvSpPr>
          <p:nvPr>
            <p:ph type="sldNum" sz="quarter" idx="5"/>
          </p:nvPr>
        </p:nvSpPr>
        <p:spPr/>
        <p:txBody>
          <a:bodyPr/>
          <a:lstStyle/>
          <a:p>
            <a:fld id="{58B6DA51-ADF6-DE45-AA4B-5818B14DCF7B}" type="slidenum">
              <a:rPr lang="en-MX" smtClean="0"/>
              <a:t>38</a:t>
            </a:fld>
            <a:endParaRPr lang="en-MX"/>
          </a:p>
        </p:txBody>
      </p:sp>
    </p:spTree>
    <p:extLst>
      <p:ext uri="{BB962C8B-B14F-4D97-AF65-F5344CB8AC3E}">
        <p14:creationId xmlns:p14="http://schemas.microsoft.com/office/powerpoint/2010/main" val="4237411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EAEC7-7BE1-812C-C725-973CE80DA8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3FAAC-C63F-6B18-B37B-77179688E5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30D50-0238-2598-1712-75404C3F12E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A7EDE9E1-5341-376A-2B2B-1CB9A9555B1D}"/>
              </a:ext>
            </a:extLst>
          </p:cNvPr>
          <p:cNvSpPr>
            <a:spLocks noGrp="1"/>
          </p:cNvSpPr>
          <p:nvPr>
            <p:ph type="sldNum" sz="quarter" idx="5"/>
          </p:nvPr>
        </p:nvSpPr>
        <p:spPr/>
        <p:txBody>
          <a:bodyPr/>
          <a:lstStyle/>
          <a:p>
            <a:fld id="{58B6DA51-ADF6-DE45-AA4B-5818B14DCF7B}" type="slidenum">
              <a:rPr lang="en-MX" smtClean="0"/>
              <a:t>39</a:t>
            </a:fld>
            <a:endParaRPr lang="en-MX"/>
          </a:p>
        </p:txBody>
      </p:sp>
    </p:spTree>
    <p:extLst>
      <p:ext uri="{BB962C8B-B14F-4D97-AF65-F5344CB8AC3E}">
        <p14:creationId xmlns:p14="http://schemas.microsoft.com/office/powerpoint/2010/main" val="2450478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CEF4B-A378-7928-D096-2ADE7B8A9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1B96C-4071-76F0-77E6-804C4628C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41CBF-8897-C612-7AD7-AF6A6E83321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65079DC4-9B98-7865-C27B-C44CB6F65EE4}"/>
              </a:ext>
            </a:extLst>
          </p:cNvPr>
          <p:cNvSpPr>
            <a:spLocks noGrp="1"/>
          </p:cNvSpPr>
          <p:nvPr>
            <p:ph type="sldNum" sz="quarter" idx="5"/>
          </p:nvPr>
        </p:nvSpPr>
        <p:spPr/>
        <p:txBody>
          <a:bodyPr/>
          <a:lstStyle/>
          <a:p>
            <a:fld id="{58B6DA51-ADF6-DE45-AA4B-5818B14DCF7B}" type="slidenum">
              <a:rPr lang="en-MX" smtClean="0"/>
              <a:t>40</a:t>
            </a:fld>
            <a:endParaRPr lang="en-MX"/>
          </a:p>
        </p:txBody>
      </p:sp>
    </p:spTree>
    <p:extLst>
      <p:ext uri="{BB962C8B-B14F-4D97-AF65-F5344CB8AC3E}">
        <p14:creationId xmlns:p14="http://schemas.microsoft.com/office/powerpoint/2010/main" val="2824765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2A72F-7FFB-E62D-9891-FB2D07BE7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1BE58-0C28-B8E6-5F48-586BD1D4F8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EC2E89-FC71-B41F-EF9F-76945172A279}"/>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7AC8B0FB-BCE8-52F4-61FB-C74F9599EF9A}"/>
              </a:ext>
            </a:extLst>
          </p:cNvPr>
          <p:cNvSpPr>
            <a:spLocks noGrp="1"/>
          </p:cNvSpPr>
          <p:nvPr>
            <p:ph type="sldNum" sz="quarter" idx="5"/>
          </p:nvPr>
        </p:nvSpPr>
        <p:spPr/>
        <p:txBody>
          <a:bodyPr/>
          <a:lstStyle/>
          <a:p>
            <a:fld id="{58B6DA51-ADF6-DE45-AA4B-5818B14DCF7B}" type="slidenum">
              <a:rPr lang="en-MX" smtClean="0"/>
              <a:t>41</a:t>
            </a:fld>
            <a:endParaRPr lang="en-MX"/>
          </a:p>
        </p:txBody>
      </p:sp>
    </p:spTree>
    <p:extLst>
      <p:ext uri="{BB962C8B-B14F-4D97-AF65-F5344CB8AC3E}">
        <p14:creationId xmlns:p14="http://schemas.microsoft.com/office/powerpoint/2010/main" val="550652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D1FCB-D229-0F4C-52E5-308EB3224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3C0B4-24B6-D9F4-E083-750EF3090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57D813-0E28-0CF0-F281-1D1A87C523F8}"/>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3611C48B-F425-36F2-8294-A6D632D0DA8F}"/>
              </a:ext>
            </a:extLst>
          </p:cNvPr>
          <p:cNvSpPr>
            <a:spLocks noGrp="1"/>
          </p:cNvSpPr>
          <p:nvPr>
            <p:ph type="sldNum" sz="quarter" idx="5"/>
          </p:nvPr>
        </p:nvSpPr>
        <p:spPr/>
        <p:txBody>
          <a:bodyPr/>
          <a:lstStyle/>
          <a:p>
            <a:fld id="{58B6DA51-ADF6-DE45-AA4B-5818B14DCF7B}" type="slidenum">
              <a:rPr lang="en-MX" smtClean="0"/>
              <a:t>42</a:t>
            </a:fld>
            <a:endParaRPr lang="en-MX"/>
          </a:p>
        </p:txBody>
      </p:sp>
    </p:spTree>
    <p:extLst>
      <p:ext uri="{BB962C8B-B14F-4D97-AF65-F5344CB8AC3E}">
        <p14:creationId xmlns:p14="http://schemas.microsoft.com/office/powerpoint/2010/main" val="2521160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4CBAF-6542-B4ED-1895-AA7C6167B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B2B1B-73A5-5428-ED94-E8B9DEDA15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1D2BB1-8196-E3D5-6729-D8B678008181}"/>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99A55ADE-49F7-8B26-A52E-DAFCF4957E8E}"/>
              </a:ext>
            </a:extLst>
          </p:cNvPr>
          <p:cNvSpPr>
            <a:spLocks noGrp="1"/>
          </p:cNvSpPr>
          <p:nvPr>
            <p:ph type="sldNum" sz="quarter" idx="5"/>
          </p:nvPr>
        </p:nvSpPr>
        <p:spPr/>
        <p:txBody>
          <a:bodyPr/>
          <a:lstStyle/>
          <a:p>
            <a:fld id="{58B6DA51-ADF6-DE45-AA4B-5818B14DCF7B}" type="slidenum">
              <a:rPr lang="en-MX" smtClean="0"/>
              <a:t>43</a:t>
            </a:fld>
            <a:endParaRPr lang="en-MX"/>
          </a:p>
        </p:txBody>
      </p:sp>
    </p:spTree>
    <p:extLst>
      <p:ext uri="{BB962C8B-B14F-4D97-AF65-F5344CB8AC3E}">
        <p14:creationId xmlns:p14="http://schemas.microsoft.com/office/powerpoint/2010/main" val="4032022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3A727-36A7-E649-2D3E-8801879F7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1AA55F-D013-8647-FCD1-AD4D367FD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6823E-599C-A6B0-4E7A-7D6956799B9F}"/>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physical risks in donating samples for research will usually be minimal, but the risk that information from laboratory tests or linked data of a sample might harm the donor or their interests must not be overlooked.</a:t>
            </a:r>
            <a:endParaRPr lang="en-MX" dirty="0"/>
          </a:p>
        </p:txBody>
      </p:sp>
      <p:sp>
        <p:nvSpPr>
          <p:cNvPr id="4" name="Slide Number Placeholder 3">
            <a:extLst>
              <a:ext uri="{FF2B5EF4-FFF2-40B4-BE49-F238E27FC236}">
                <a16:creationId xmlns:a16="http://schemas.microsoft.com/office/drawing/2014/main" id="{BB500114-64DF-F991-D36D-CE4C344D0843}"/>
              </a:ext>
            </a:extLst>
          </p:cNvPr>
          <p:cNvSpPr>
            <a:spLocks noGrp="1"/>
          </p:cNvSpPr>
          <p:nvPr>
            <p:ph type="sldNum" sz="quarter" idx="5"/>
          </p:nvPr>
        </p:nvSpPr>
        <p:spPr/>
        <p:txBody>
          <a:bodyPr/>
          <a:lstStyle/>
          <a:p>
            <a:fld id="{58B6DA51-ADF6-DE45-AA4B-5818B14DCF7B}" type="slidenum">
              <a:rPr lang="en-MX" smtClean="0"/>
              <a:t>44</a:t>
            </a:fld>
            <a:endParaRPr lang="en-MX"/>
          </a:p>
        </p:txBody>
      </p:sp>
    </p:spTree>
    <p:extLst>
      <p:ext uri="{BB962C8B-B14F-4D97-AF65-F5344CB8AC3E}">
        <p14:creationId xmlns:p14="http://schemas.microsoft.com/office/powerpoint/2010/main" val="693717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D1ADA-385A-B160-F6AE-76D41E118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2ED14-9A20-0F04-2CA1-64F0E5505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73D30-33C4-283D-8CC1-9E98D5C6DAB9}"/>
              </a:ext>
            </a:extLst>
          </p:cNvPr>
          <p:cNvSpPr>
            <a:spLocks noGrp="1"/>
          </p:cNvSpPr>
          <p:nvPr>
            <p:ph type="body" idx="1"/>
          </p:nvPr>
        </p:nvSpPr>
        <p:spPr/>
        <p:txBody>
          <a:bodyPr/>
          <a:lstStyle/>
          <a:p>
            <a:r>
              <a:rPr lang="en-US" b="0" i="0" dirty="0">
                <a:solidFill>
                  <a:srgbClr val="1A1A1A"/>
                </a:solidFill>
                <a:effectLst/>
                <a:latin typeface="+mj-lt"/>
              </a:rPr>
              <a:t>substandard control arms – that is, comparing a new treatment against a suboptimal treatment instead of the standard-of-care treatment under the guise of local inaccessibility to the standard of care</a:t>
            </a:r>
          </a:p>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74A3D5FF-1549-672C-9919-5E72F030C60E}"/>
              </a:ext>
            </a:extLst>
          </p:cNvPr>
          <p:cNvSpPr>
            <a:spLocks noGrp="1"/>
          </p:cNvSpPr>
          <p:nvPr>
            <p:ph type="sldNum" sz="quarter" idx="5"/>
          </p:nvPr>
        </p:nvSpPr>
        <p:spPr/>
        <p:txBody>
          <a:bodyPr/>
          <a:lstStyle/>
          <a:p>
            <a:fld id="{58B6DA51-ADF6-DE45-AA4B-5818B14DCF7B}" type="slidenum">
              <a:rPr lang="en-MX" smtClean="0"/>
              <a:t>45</a:t>
            </a:fld>
            <a:endParaRPr lang="en-MX"/>
          </a:p>
        </p:txBody>
      </p:sp>
    </p:spTree>
    <p:extLst>
      <p:ext uri="{BB962C8B-B14F-4D97-AF65-F5344CB8AC3E}">
        <p14:creationId xmlns:p14="http://schemas.microsoft.com/office/powerpoint/2010/main" val="124067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So why is it important to study cancer across different populations?</a:t>
            </a:r>
            <a:br>
              <a:rPr lang="en-MX" dirty="0"/>
            </a:br>
            <a:r>
              <a:rPr lang="en-MX" dirty="0"/>
              <a:t>We know that site-specific cancer incidence rates vary up to 50 fold between geographic regions, and here as an example I am showing a map from The Cancer Atlas displaying the melanoma incidence rate throughout the world, where you can appreciate the large differences among countries</a:t>
            </a:r>
          </a:p>
        </p:txBody>
      </p:sp>
      <p:sp>
        <p:nvSpPr>
          <p:cNvPr id="4" name="Slide Number Placeholder 3"/>
          <p:cNvSpPr>
            <a:spLocks noGrp="1"/>
          </p:cNvSpPr>
          <p:nvPr>
            <p:ph type="sldNum" sz="quarter" idx="5"/>
          </p:nvPr>
        </p:nvSpPr>
        <p:spPr/>
        <p:txBody>
          <a:bodyPr/>
          <a:lstStyle/>
          <a:p>
            <a:fld id="{FD264B5A-6622-4140-ADE3-478761DDC28C}" type="slidenum">
              <a:rPr lang="en-MX" smtClean="0"/>
              <a:t>4</a:t>
            </a:fld>
            <a:endParaRPr lang="en-MX"/>
          </a:p>
        </p:txBody>
      </p:sp>
    </p:spTree>
    <p:extLst>
      <p:ext uri="{BB962C8B-B14F-4D97-AF65-F5344CB8AC3E}">
        <p14:creationId xmlns:p14="http://schemas.microsoft.com/office/powerpoint/2010/main" val="646445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D1671-250E-5D9E-2304-84E7C4EBA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3722B-DD57-06B1-15E4-4FF44236F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40E67-37F7-41FD-BB38-AF3F4B80A223}"/>
              </a:ext>
            </a:extLst>
          </p:cNvPr>
          <p:cNvSpPr>
            <a:spLocks noGrp="1"/>
          </p:cNvSpPr>
          <p:nvPr>
            <p:ph type="body" idx="1"/>
          </p:nvPr>
        </p:nvSpPr>
        <p:spPr/>
        <p:txBody>
          <a:bodyPr/>
          <a:lstStyle/>
          <a:p>
            <a:r>
              <a:rPr lang="en-US" b="0" i="0" dirty="0">
                <a:solidFill>
                  <a:srgbClr val="1A1A1A"/>
                </a:solidFill>
                <a:effectLst/>
                <a:latin typeface="+mj-lt"/>
              </a:rPr>
              <a:t>substandard control arms – that is, comparing a new treatment against a suboptimal treatment instead of the standard-of-care treatment under the guise of local inaccessibility to the standard of care</a:t>
            </a:r>
          </a:p>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D500B411-DCA6-9DBB-7EC1-9BCF85B15BBE}"/>
              </a:ext>
            </a:extLst>
          </p:cNvPr>
          <p:cNvSpPr>
            <a:spLocks noGrp="1"/>
          </p:cNvSpPr>
          <p:nvPr>
            <p:ph type="sldNum" sz="quarter" idx="5"/>
          </p:nvPr>
        </p:nvSpPr>
        <p:spPr/>
        <p:txBody>
          <a:bodyPr/>
          <a:lstStyle/>
          <a:p>
            <a:fld id="{58B6DA51-ADF6-DE45-AA4B-5818B14DCF7B}" type="slidenum">
              <a:rPr lang="en-MX" smtClean="0"/>
              <a:t>46</a:t>
            </a:fld>
            <a:endParaRPr lang="en-MX"/>
          </a:p>
        </p:txBody>
      </p:sp>
    </p:spTree>
    <p:extLst>
      <p:ext uri="{BB962C8B-B14F-4D97-AF65-F5344CB8AC3E}">
        <p14:creationId xmlns:p14="http://schemas.microsoft.com/office/powerpoint/2010/main" val="1649722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BA29E-78AB-1889-362B-BB862318A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F3CC9-D8F4-88EE-AEFA-572BCD4928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940EA-C64F-29A3-1F13-70F6539C8111}"/>
              </a:ext>
            </a:extLst>
          </p:cNvPr>
          <p:cNvSpPr>
            <a:spLocks noGrp="1"/>
          </p:cNvSpPr>
          <p:nvPr>
            <p:ph type="body" idx="1"/>
          </p:nvPr>
        </p:nvSpPr>
        <p:spPr/>
        <p:txBody>
          <a:bodyPr/>
          <a:lstStyle/>
          <a:p>
            <a:r>
              <a:rPr lang="en-US" b="0" i="0" dirty="0">
                <a:solidFill>
                  <a:srgbClr val="1A1A1A"/>
                </a:solidFill>
                <a:effectLst/>
                <a:latin typeface="+mj-lt"/>
              </a:rPr>
              <a:t>substandard control arms – that is, comparing a new treatment against a suboptimal treatment instead of the standard-of-care treatment under the guise of local inaccessibility to the standard of care</a:t>
            </a:r>
          </a:p>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33A1A8F4-906F-42C9-7568-C99F8A7F7888}"/>
              </a:ext>
            </a:extLst>
          </p:cNvPr>
          <p:cNvSpPr>
            <a:spLocks noGrp="1"/>
          </p:cNvSpPr>
          <p:nvPr>
            <p:ph type="sldNum" sz="quarter" idx="5"/>
          </p:nvPr>
        </p:nvSpPr>
        <p:spPr/>
        <p:txBody>
          <a:bodyPr/>
          <a:lstStyle/>
          <a:p>
            <a:fld id="{58B6DA51-ADF6-DE45-AA4B-5818B14DCF7B}" type="slidenum">
              <a:rPr lang="en-MX" smtClean="0"/>
              <a:t>47</a:t>
            </a:fld>
            <a:endParaRPr lang="en-MX"/>
          </a:p>
        </p:txBody>
      </p:sp>
    </p:spTree>
    <p:extLst>
      <p:ext uri="{BB962C8B-B14F-4D97-AF65-F5344CB8AC3E}">
        <p14:creationId xmlns:p14="http://schemas.microsoft.com/office/powerpoint/2010/main" val="2021233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C4826-3224-EC3A-BC26-54D6E041CD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8B4D-F9C8-675C-13D9-0F68AFB82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9680D9-99EF-EC79-074B-19F84BC9132F}"/>
              </a:ext>
            </a:extLst>
          </p:cNvPr>
          <p:cNvSpPr>
            <a:spLocks noGrp="1"/>
          </p:cNvSpPr>
          <p:nvPr>
            <p:ph type="body" idx="1"/>
          </p:nvPr>
        </p:nvSpPr>
        <p:spPr/>
        <p:txBody>
          <a:bodyPr/>
          <a:lstStyle/>
          <a:p>
            <a:r>
              <a:rPr lang="en-US" b="0" i="0" dirty="0">
                <a:solidFill>
                  <a:srgbClr val="1A1A1A"/>
                </a:solidFill>
                <a:effectLst/>
                <a:latin typeface="+mj-lt"/>
              </a:rPr>
              <a:t>substandard control arms – that is, comparing a new treatment against a suboptimal treatment instead of the standard-of-care treatment under the guise of local inaccessibility to the standard of care</a:t>
            </a:r>
          </a:p>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4C8E577D-A5BD-7744-B42B-26C6DFC1685A}"/>
              </a:ext>
            </a:extLst>
          </p:cNvPr>
          <p:cNvSpPr>
            <a:spLocks noGrp="1"/>
          </p:cNvSpPr>
          <p:nvPr>
            <p:ph type="sldNum" sz="quarter" idx="5"/>
          </p:nvPr>
        </p:nvSpPr>
        <p:spPr/>
        <p:txBody>
          <a:bodyPr/>
          <a:lstStyle/>
          <a:p>
            <a:fld id="{58B6DA51-ADF6-DE45-AA4B-5818B14DCF7B}" type="slidenum">
              <a:rPr lang="en-MX" smtClean="0"/>
              <a:t>48</a:t>
            </a:fld>
            <a:endParaRPr lang="en-MX"/>
          </a:p>
        </p:txBody>
      </p:sp>
    </p:spTree>
    <p:extLst>
      <p:ext uri="{BB962C8B-B14F-4D97-AF65-F5344CB8AC3E}">
        <p14:creationId xmlns:p14="http://schemas.microsoft.com/office/powerpoint/2010/main" val="475968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5E805-7854-C869-3230-5EBE95817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400625-2F72-53A4-F209-132434E6F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BC12D-660F-A6A8-29D5-E21516E99228}"/>
              </a:ext>
            </a:extLst>
          </p:cNvPr>
          <p:cNvSpPr>
            <a:spLocks noGrp="1"/>
          </p:cNvSpPr>
          <p:nvPr>
            <p:ph type="body" idx="1"/>
          </p:nvPr>
        </p:nvSpPr>
        <p:spPr/>
        <p:txBody>
          <a:bodyPr/>
          <a:lstStyle/>
          <a:p>
            <a:r>
              <a:rPr lang="en-US" b="0" i="0" dirty="0">
                <a:solidFill>
                  <a:srgbClr val="1A1A1A"/>
                </a:solidFill>
                <a:effectLst/>
                <a:latin typeface="+mj-lt"/>
              </a:rPr>
              <a:t>substandard control arms – that is, comparing a new treatment against a suboptimal treatment instead of the standard-of-care treatment under the guise of local inaccessibility to the standard of care</a:t>
            </a:r>
          </a:p>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21AA773B-7CB9-88ED-0435-C4322EDA2706}"/>
              </a:ext>
            </a:extLst>
          </p:cNvPr>
          <p:cNvSpPr>
            <a:spLocks noGrp="1"/>
          </p:cNvSpPr>
          <p:nvPr>
            <p:ph type="sldNum" sz="quarter" idx="5"/>
          </p:nvPr>
        </p:nvSpPr>
        <p:spPr/>
        <p:txBody>
          <a:bodyPr/>
          <a:lstStyle/>
          <a:p>
            <a:fld id="{58B6DA51-ADF6-DE45-AA4B-5818B14DCF7B}" type="slidenum">
              <a:rPr lang="en-MX" smtClean="0"/>
              <a:t>49</a:t>
            </a:fld>
            <a:endParaRPr lang="en-MX"/>
          </a:p>
        </p:txBody>
      </p:sp>
    </p:spTree>
    <p:extLst>
      <p:ext uri="{BB962C8B-B14F-4D97-AF65-F5344CB8AC3E}">
        <p14:creationId xmlns:p14="http://schemas.microsoft.com/office/powerpoint/2010/main" val="1136998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8296-1024-5FB6-46EF-1D29D19D8C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E4010-0BCA-2046-5A0D-8FD50A00CE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E6E11-68B7-8EF6-CAAA-4F21F9DDC916}"/>
              </a:ext>
            </a:extLst>
          </p:cNvPr>
          <p:cNvSpPr>
            <a:spLocks noGrp="1"/>
          </p:cNvSpPr>
          <p:nvPr>
            <p:ph type="body" idx="1"/>
          </p:nvPr>
        </p:nvSpPr>
        <p:spPr/>
        <p:txBody>
          <a:bodyPr/>
          <a:lstStyle/>
          <a:p>
            <a:r>
              <a:rPr lang="en-US" b="0" i="0" dirty="0">
                <a:solidFill>
                  <a:srgbClr val="1A1A1A"/>
                </a:solidFill>
                <a:effectLst/>
                <a:latin typeface="+mj-lt"/>
              </a:rPr>
              <a:t>substandard control arms – that is, comparing a new treatment against a suboptimal treatment instead of the standard-of-care treatment under the guise of local inaccessibility to the standard of care</a:t>
            </a:r>
          </a:p>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016EB9EA-98F5-EE0A-5DD8-C56C48EB0D9D}"/>
              </a:ext>
            </a:extLst>
          </p:cNvPr>
          <p:cNvSpPr>
            <a:spLocks noGrp="1"/>
          </p:cNvSpPr>
          <p:nvPr>
            <p:ph type="sldNum" sz="quarter" idx="5"/>
          </p:nvPr>
        </p:nvSpPr>
        <p:spPr/>
        <p:txBody>
          <a:bodyPr/>
          <a:lstStyle/>
          <a:p>
            <a:fld id="{58B6DA51-ADF6-DE45-AA4B-5818B14DCF7B}" type="slidenum">
              <a:rPr lang="en-MX" smtClean="0"/>
              <a:t>50</a:t>
            </a:fld>
            <a:endParaRPr lang="en-MX"/>
          </a:p>
        </p:txBody>
      </p:sp>
    </p:spTree>
    <p:extLst>
      <p:ext uri="{BB962C8B-B14F-4D97-AF65-F5344CB8AC3E}">
        <p14:creationId xmlns:p14="http://schemas.microsoft.com/office/powerpoint/2010/main" val="3758258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DB9DE-99A3-C306-86A7-18260EB12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D1637-1A34-26AC-426F-43E56E52F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C6DFD-AA63-5A49-F5D5-281A14B35856}"/>
              </a:ext>
            </a:extLst>
          </p:cNvPr>
          <p:cNvSpPr>
            <a:spLocks noGrp="1"/>
          </p:cNvSpPr>
          <p:nvPr>
            <p:ph type="body" idx="1"/>
          </p:nvPr>
        </p:nvSpPr>
        <p:spPr/>
        <p:txBody>
          <a:bodyPr/>
          <a:lstStyle/>
          <a:p>
            <a:r>
              <a:rPr lang="en-US" b="0" i="0" dirty="0">
                <a:solidFill>
                  <a:srgbClr val="1A1A1A"/>
                </a:solidFill>
                <a:effectLst/>
                <a:latin typeface="+mj-lt"/>
              </a:rPr>
              <a:t>substandard control arms – that is, comparing a new treatment against a suboptimal treatment instead of the standard-of-care treatment under the guise of local inaccessibility to the standard of care</a:t>
            </a:r>
          </a:p>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C6AB3A2D-E60B-84D3-814D-CEE606C68CC7}"/>
              </a:ext>
            </a:extLst>
          </p:cNvPr>
          <p:cNvSpPr>
            <a:spLocks noGrp="1"/>
          </p:cNvSpPr>
          <p:nvPr>
            <p:ph type="sldNum" sz="quarter" idx="5"/>
          </p:nvPr>
        </p:nvSpPr>
        <p:spPr/>
        <p:txBody>
          <a:bodyPr/>
          <a:lstStyle/>
          <a:p>
            <a:fld id="{58B6DA51-ADF6-DE45-AA4B-5818B14DCF7B}" type="slidenum">
              <a:rPr lang="en-MX" smtClean="0"/>
              <a:t>51</a:t>
            </a:fld>
            <a:endParaRPr lang="en-MX"/>
          </a:p>
        </p:txBody>
      </p:sp>
    </p:spTree>
    <p:extLst>
      <p:ext uri="{BB962C8B-B14F-4D97-AF65-F5344CB8AC3E}">
        <p14:creationId xmlns:p14="http://schemas.microsoft.com/office/powerpoint/2010/main" val="325501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FD264B5A-6622-4140-ADE3-478761DDC28C}" type="slidenum">
              <a:rPr lang="en-MX" smtClean="0"/>
              <a:t>52</a:t>
            </a:fld>
            <a:endParaRPr lang="en-MX"/>
          </a:p>
        </p:txBody>
      </p:sp>
    </p:spTree>
    <p:extLst>
      <p:ext uri="{BB962C8B-B14F-4D97-AF65-F5344CB8AC3E}">
        <p14:creationId xmlns:p14="http://schemas.microsoft.com/office/powerpoint/2010/main" val="1550208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685F0-A093-99B8-424A-7491A193D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53C0F-9E82-1CA6-8332-47C64C8EFA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6BEDA-4ABD-F48F-D021-402E166324BE}"/>
              </a:ext>
            </a:extLst>
          </p:cNvPr>
          <p:cNvSpPr>
            <a:spLocks noGrp="1"/>
          </p:cNvSpPr>
          <p:nvPr>
            <p:ph type="body" idx="1"/>
          </p:nvPr>
        </p:nvSpPr>
        <p:spPr/>
        <p:txBody>
          <a:bodyPr/>
          <a:lstStyle/>
          <a:p>
            <a:endParaRPr lang="en-MX" dirty="0"/>
          </a:p>
        </p:txBody>
      </p:sp>
      <p:sp>
        <p:nvSpPr>
          <p:cNvPr id="4" name="Slide Number Placeholder 3">
            <a:extLst>
              <a:ext uri="{FF2B5EF4-FFF2-40B4-BE49-F238E27FC236}">
                <a16:creationId xmlns:a16="http://schemas.microsoft.com/office/drawing/2014/main" id="{3DA11728-D0DC-AACE-C99F-8779CAE0C4B4}"/>
              </a:ext>
            </a:extLst>
          </p:cNvPr>
          <p:cNvSpPr>
            <a:spLocks noGrp="1"/>
          </p:cNvSpPr>
          <p:nvPr>
            <p:ph type="sldNum" sz="quarter" idx="5"/>
          </p:nvPr>
        </p:nvSpPr>
        <p:spPr/>
        <p:txBody>
          <a:bodyPr/>
          <a:lstStyle/>
          <a:p>
            <a:fld id="{58B6DA51-ADF6-DE45-AA4B-5818B14DCF7B}" type="slidenum">
              <a:rPr lang="en-MX" smtClean="0"/>
              <a:t>53</a:t>
            </a:fld>
            <a:endParaRPr lang="en-MX"/>
          </a:p>
        </p:txBody>
      </p:sp>
    </p:spTree>
    <p:extLst>
      <p:ext uri="{BB962C8B-B14F-4D97-AF65-F5344CB8AC3E}">
        <p14:creationId xmlns:p14="http://schemas.microsoft.com/office/powerpoint/2010/main" val="2302606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mj-lt"/>
              </a:rPr>
              <a:t>There are highly qualified people there – we just need infrastructure and support</a:t>
            </a:r>
          </a:p>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54</a:t>
            </a:fld>
            <a:endParaRPr lang="en-MX"/>
          </a:p>
        </p:txBody>
      </p:sp>
    </p:spTree>
    <p:extLst>
      <p:ext uri="{BB962C8B-B14F-4D97-AF65-F5344CB8AC3E}">
        <p14:creationId xmlns:p14="http://schemas.microsoft.com/office/powerpoint/2010/main" val="3781117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A1A1A"/>
              </a:solidFill>
              <a:effectLst/>
              <a:latin typeface="+mj-lt"/>
            </a:endParaRPr>
          </a:p>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55</a:t>
            </a:fld>
            <a:endParaRPr lang="en-MX"/>
          </a:p>
        </p:txBody>
      </p:sp>
    </p:spTree>
    <p:extLst>
      <p:ext uri="{BB962C8B-B14F-4D97-AF65-F5344CB8AC3E}">
        <p14:creationId xmlns:p14="http://schemas.microsoft.com/office/powerpoint/2010/main" val="1679147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These patterns of variation in incidence are seen for many different types of cancer, and we know that these differences are due to a combination of the influence of genetic risk factors, lifestyle and environmental exposure and the implementarion of effective cancer control measures. </a:t>
            </a:r>
          </a:p>
          <a:p>
            <a:endParaRPr lang="en-MX" dirty="0"/>
          </a:p>
          <a:p>
            <a:r>
              <a:rPr lang="en-MX" dirty="0"/>
              <a:t>by studying a diverse set of samples, we can shed light into the first two points here</a:t>
            </a:r>
          </a:p>
        </p:txBody>
      </p:sp>
      <p:sp>
        <p:nvSpPr>
          <p:cNvPr id="4" name="Slide Number Placeholder 3"/>
          <p:cNvSpPr>
            <a:spLocks noGrp="1"/>
          </p:cNvSpPr>
          <p:nvPr>
            <p:ph type="sldNum" sz="quarter" idx="5"/>
          </p:nvPr>
        </p:nvSpPr>
        <p:spPr/>
        <p:txBody>
          <a:bodyPr/>
          <a:lstStyle/>
          <a:p>
            <a:fld id="{FD264B5A-6622-4140-ADE3-478761DDC28C}" type="slidenum">
              <a:rPr lang="en-MX" smtClean="0"/>
              <a:t>5</a:t>
            </a:fld>
            <a:endParaRPr lang="en-MX"/>
          </a:p>
        </p:txBody>
      </p:sp>
    </p:spTree>
    <p:extLst>
      <p:ext uri="{BB962C8B-B14F-4D97-AF65-F5344CB8AC3E}">
        <p14:creationId xmlns:p14="http://schemas.microsoft.com/office/powerpoint/2010/main" val="1261401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A1A1A"/>
              </a:solidFill>
              <a:effectLst/>
              <a:latin typeface="+mj-lt"/>
            </a:endParaRPr>
          </a:p>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56</a:t>
            </a:fld>
            <a:endParaRPr lang="en-MX"/>
          </a:p>
        </p:txBody>
      </p:sp>
    </p:spTree>
    <p:extLst>
      <p:ext uri="{BB962C8B-B14F-4D97-AF65-F5344CB8AC3E}">
        <p14:creationId xmlns:p14="http://schemas.microsoft.com/office/powerpoint/2010/main" val="3210661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A1A1A"/>
              </a:solidFill>
              <a:effectLst/>
              <a:latin typeface="+mj-lt"/>
            </a:endParaRPr>
          </a:p>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57</a:t>
            </a:fld>
            <a:endParaRPr lang="en-MX"/>
          </a:p>
        </p:txBody>
      </p:sp>
    </p:spTree>
    <p:extLst>
      <p:ext uri="{BB962C8B-B14F-4D97-AF65-F5344CB8AC3E}">
        <p14:creationId xmlns:p14="http://schemas.microsoft.com/office/powerpoint/2010/main" val="3942214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A1A1A"/>
                </a:solidFill>
                <a:effectLst/>
                <a:latin typeface="+mj-lt"/>
              </a:rPr>
              <a:t>Organisations</a:t>
            </a:r>
            <a:r>
              <a:rPr lang="en-US" b="0" i="0" dirty="0">
                <a:solidFill>
                  <a:srgbClr val="1A1A1A"/>
                </a:solidFill>
                <a:effectLst/>
                <a:latin typeface="+mj-lt"/>
              </a:rPr>
              <a:t> that aim to foster sustainable partnerships when working with LMICs</a:t>
            </a:r>
          </a:p>
          <a:p>
            <a:endParaRPr lang="es-ES" dirty="0">
              <a:latin typeface="+mj-lt"/>
            </a:endParaRPr>
          </a:p>
          <a:p>
            <a:endParaRPr lang="es-ES" dirty="0">
              <a:latin typeface="+mj-lt"/>
            </a:endParaRPr>
          </a:p>
          <a:p>
            <a:r>
              <a:rPr lang="es-ES" dirty="0" err="1">
                <a:latin typeface="+mj-lt"/>
              </a:rPr>
              <a:t>Research</a:t>
            </a:r>
            <a:r>
              <a:rPr lang="es-ES" dirty="0">
                <a:latin typeface="+mj-lt"/>
              </a:rPr>
              <a:t> </a:t>
            </a:r>
            <a:r>
              <a:rPr lang="es-ES" dirty="0" err="1">
                <a:latin typeface="+mj-lt"/>
              </a:rPr>
              <a:t>Fairness</a:t>
            </a:r>
            <a:r>
              <a:rPr lang="es-ES" dirty="0">
                <a:latin typeface="+mj-lt"/>
              </a:rPr>
              <a:t> </a:t>
            </a:r>
            <a:r>
              <a:rPr lang="es-ES" dirty="0" err="1">
                <a:latin typeface="+mj-lt"/>
              </a:rPr>
              <a:t>Initiative</a:t>
            </a:r>
            <a:r>
              <a:rPr lang="es-ES" dirty="0">
                <a:latin typeface="+mj-lt"/>
              </a:rPr>
              <a:t> – </a:t>
            </a:r>
            <a:r>
              <a:rPr lang="es-ES" dirty="0" err="1">
                <a:latin typeface="+mj-lt"/>
              </a:rPr>
              <a:t>organisational</a:t>
            </a:r>
            <a:r>
              <a:rPr lang="es-ES" dirty="0">
                <a:latin typeface="+mj-lt"/>
              </a:rPr>
              <a:t> </a:t>
            </a:r>
            <a:r>
              <a:rPr lang="es-ES" dirty="0" err="1">
                <a:latin typeface="+mj-lt"/>
              </a:rPr>
              <a:t>research</a:t>
            </a:r>
            <a:r>
              <a:rPr lang="es-ES" dirty="0">
                <a:latin typeface="+mj-lt"/>
              </a:rPr>
              <a:t> </a:t>
            </a:r>
            <a:r>
              <a:rPr lang="es-ES" dirty="0" err="1">
                <a:latin typeface="+mj-lt"/>
              </a:rPr>
              <a:t>tool</a:t>
            </a:r>
            <a:r>
              <a:rPr lang="es-ES" dirty="0">
                <a:latin typeface="+mj-lt"/>
              </a:rPr>
              <a:t> </a:t>
            </a:r>
            <a:r>
              <a:rPr lang="es-ES" dirty="0" err="1">
                <a:latin typeface="+mj-lt"/>
              </a:rPr>
              <a:t>that</a:t>
            </a:r>
            <a:r>
              <a:rPr lang="es-ES" dirty="0">
                <a:latin typeface="+mj-lt"/>
              </a:rPr>
              <a:t> has </a:t>
            </a:r>
            <a:r>
              <a:rPr lang="es-ES" dirty="0" err="1">
                <a:latin typeface="+mj-lt"/>
              </a:rPr>
              <a:t>identified</a:t>
            </a:r>
            <a:r>
              <a:rPr lang="es-ES" dirty="0">
                <a:latin typeface="+mj-lt"/>
              </a:rPr>
              <a:t> 15 </a:t>
            </a:r>
            <a:r>
              <a:rPr lang="es-ES" dirty="0" err="1">
                <a:latin typeface="+mj-lt"/>
              </a:rPr>
              <a:t>key</a:t>
            </a:r>
            <a:r>
              <a:rPr lang="es-ES" dirty="0">
                <a:latin typeface="+mj-lt"/>
              </a:rPr>
              <a:t> áreas </a:t>
            </a:r>
            <a:r>
              <a:rPr lang="es-ES" dirty="0" err="1">
                <a:latin typeface="+mj-lt"/>
              </a:rPr>
              <a:t>for</a:t>
            </a:r>
            <a:r>
              <a:rPr lang="es-ES" dirty="0">
                <a:latin typeface="+mj-lt"/>
              </a:rPr>
              <a:t> </a:t>
            </a:r>
            <a:r>
              <a:rPr lang="es-ES" dirty="0" err="1">
                <a:latin typeface="+mj-lt"/>
              </a:rPr>
              <a:t>sustainable</a:t>
            </a:r>
            <a:r>
              <a:rPr lang="es-ES" dirty="0">
                <a:latin typeface="+mj-lt"/>
              </a:rPr>
              <a:t> </a:t>
            </a:r>
            <a:r>
              <a:rPr lang="es-ES" dirty="0" err="1">
                <a:latin typeface="+mj-lt"/>
              </a:rPr>
              <a:t>partnerships</a:t>
            </a:r>
            <a:r>
              <a:rPr lang="es-ES" dirty="0">
                <a:latin typeface="+mj-lt"/>
              </a:rPr>
              <a:t>, </a:t>
            </a:r>
            <a:r>
              <a:rPr lang="es-ES" dirty="0" err="1">
                <a:latin typeface="+mj-lt"/>
              </a:rPr>
              <a:t>aimed</a:t>
            </a:r>
            <a:r>
              <a:rPr lang="es-ES" dirty="0">
                <a:latin typeface="+mj-lt"/>
              </a:rPr>
              <a:t> at </a:t>
            </a:r>
            <a:r>
              <a:rPr lang="es-ES" dirty="0" err="1">
                <a:latin typeface="+mj-lt"/>
              </a:rPr>
              <a:t>establishing</a:t>
            </a:r>
            <a:r>
              <a:rPr lang="es-ES" dirty="0">
                <a:latin typeface="+mj-lt"/>
              </a:rPr>
              <a:t> </a:t>
            </a:r>
            <a:r>
              <a:rPr lang="es-ES" dirty="0" err="1">
                <a:latin typeface="+mj-lt"/>
              </a:rPr>
              <a:t>collaborations</a:t>
            </a:r>
            <a:r>
              <a:rPr lang="es-ES" dirty="0">
                <a:latin typeface="+mj-lt"/>
              </a:rPr>
              <a:t> at </a:t>
            </a:r>
            <a:r>
              <a:rPr lang="es-ES" dirty="0" err="1">
                <a:latin typeface="+mj-lt"/>
              </a:rPr>
              <a:t>the</a:t>
            </a:r>
            <a:r>
              <a:rPr lang="es-ES" dirty="0">
                <a:latin typeface="+mj-lt"/>
              </a:rPr>
              <a:t> </a:t>
            </a:r>
            <a:r>
              <a:rPr lang="es-ES" dirty="0" err="1">
                <a:latin typeface="+mj-lt"/>
              </a:rPr>
              <a:t>governmental</a:t>
            </a:r>
            <a:r>
              <a:rPr lang="es-ES" dirty="0">
                <a:latin typeface="+mj-lt"/>
              </a:rPr>
              <a:t>, </a:t>
            </a:r>
            <a:r>
              <a:rPr lang="es-ES" dirty="0" err="1">
                <a:latin typeface="+mj-lt"/>
              </a:rPr>
              <a:t>academic</a:t>
            </a:r>
            <a:r>
              <a:rPr lang="es-ES" dirty="0">
                <a:latin typeface="+mj-lt"/>
              </a:rPr>
              <a:t> and </a:t>
            </a:r>
            <a:r>
              <a:rPr lang="es-ES" dirty="0" err="1">
                <a:latin typeface="+mj-lt"/>
              </a:rPr>
              <a:t>corporate</a:t>
            </a:r>
            <a:r>
              <a:rPr lang="es-ES" dirty="0">
                <a:latin typeface="+mj-lt"/>
              </a:rPr>
              <a:t> </a:t>
            </a:r>
            <a:r>
              <a:rPr lang="es-ES" dirty="0" err="1">
                <a:latin typeface="+mj-lt"/>
              </a:rPr>
              <a:t>levels</a:t>
            </a:r>
            <a:r>
              <a:rPr lang="es-ES" dirty="0">
                <a:latin typeface="+mj-lt"/>
              </a:rPr>
              <a:t> </a:t>
            </a:r>
            <a:r>
              <a:rPr lang="es-ES" dirty="0" err="1">
                <a:latin typeface="+mj-lt"/>
              </a:rPr>
              <a:t>involving</a:t>
            </a:r>
            <a:r>
              <a:rPr lang="es-ES" dirty="0">
                <a:latin typeface="+mj-lt"/>
              </a:rPr>
              <a:t> LMIC </a:t>
            </a:r>
            <a:r>
              <a:rPr lang="es-ES" dirty="0" err="1">
                <a:latin typeface="+mj-lt"/>
              </a:rPr>
              <a:t>partners</a:t>
            </a:r>
            <a:endParaRPr lang="en-MX" dirty="0"/>
          </a:p>
          <a:p>
            <a:endParaRPr lang="en-US" b="0" i="0" dirty="0">
              <a:solidFill>
                <a:srgbClr val="1A1A1A"/>
              </a:solidFill>
              <a:effectLst/>
              <a:latin typeface="+mj-lt"/>
            </a:endParaRPr>
          </a:p>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58</a:t>
            </a:fld>
            <a:endParaRPr lang="en-MX"/>
          </a:p>
        </p:txBody>
      </p:sp>
    </p:spTree>
    <p:extLst>
      <p:ext uri="{BB962C8B-B14F-4D97-AF65-F5344CB8AC3E}">
        <p14:creationId xmlns:p14="http://schemas.microsoft.com/office/powerpoint/2010/main" val="4074125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A1A1A"/>
              </a:solidFill>
              <a:effectLst/>
              <a:latin typeface="+mj-lt"/>
            </a:endParaRPr>
          </a:p>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59</a:t>
            </a:fld>
            <a:endParaRPr lang="en-MX"/>
          </a:p>
        </p:txBody>
      </p:sp>
    </p:spTree>
    <p:extLst>
      <p:ext uri="{BB962C8B-B14F-4D97-AF65-F5344CB8AC3E}">
        <p14:creationId xmlns:p14="http://schemas.microsoft.com/office/powerpoint/2010/main" val="41716655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EBBAB-9674-1E3E-72A6-8CBE44418E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81391-38D3-E741-DD92-F957E0E47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2F3F1-98DA-68E7-AEEB-5DB1F1525393}"/>
              </a:ext>
            </a:extLst>
          </p:cNvPr>
          <p:cNvSpPr>
            <a:spLocks noGrp="1"/>
          </p:cNvSpPr>
          <p:nvPr>
            <p:ph type="body" idx="1"/>
          </p:nvPr>
        </p:nvSpPr>
        <p:spPr/>
        <p:txBody>
          <a:bodyPr/>
          <a:lstStyle/>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14F1A073-B74F-FAB2-6434-F8B465BAA486}"/>
              </a:ext>
            </a:extLst>
          </p:cNvPr>
          <p:cNvSpPr>
            <a:spLocks noGrp="1"/>
          </p:cNvSpPr>
          <p:nvPr>
            <p:ph type="sldNum" sz="quarter" idx="5"/>
          </p:nvPr>
        </p:nvSpPr>
        <p:spPr/>
        <p:txBody>
          <a:bodyPr/>
          <a:lstStyle/>
          <a:p>
            <a:fld id="{58B6DA51-ADF6-DE45-AA4B-5818B14DCF7B}" type="slidenum">
              <a:rPr lang="en-MX" smtClean="0"/>
              <a:t>60</a:t>
            </a:fld>
            <a:endParaRPr lang="en-MX"/>
          </a:p>
        </p:txBody>
      </p:sp>
    </p:spTree>
    <p:extLst>
      <p:ext uri="{BB962C8B-B14F-4D97-AF65-F5344CB8AC3E}">
        <p14:creationId xmlns:p14="http://schemas.microsoft.com/office/powerpoint/2010/main" val="2066039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81F7-232A-5EEA-B55D-A56E1F177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702B5-9169-5AD6-97C2-0541DD55B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E1AA28-3183-A0DE-89EF-E71610116C53}"/>
              </a:ext>
            </a:extLst>
          </p:cNvPr>
          <p:cNvSpPr>
            <a:spLocks noGrp="1"/>
          </p:cNvSpPr>
          <p:nvPr>
            <p:ph type="body" idx="1"/>
          </p:nvPr>
        </p:nvSpPr>
        <p:spPr/>
        <p:txBody>
          <a:bodyPr/>
          <a:lstStyle/>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7A247EEC-2675-F95A-ADEE-6636B1CC3022}"/>
              </a:ext>
            </a:extLst>
          </p:cNvPr>
          <p:cNvSpPr>
            <a:spLocks noGrp="1"/>
          </p:cNvSpPr>
          <p:nvPr>
            <p:ph type="sldNum" sz="quarter" idx="5"/>
          </p:nvPr>
        </p:nvSpPr>
        <p:spPr/>
        <p:txBody>
          <a:bodyPr/>
          <a:lstStyle/>
          <a:p>
            <a:fld id="{58B6DA51-ADF6-DE45-AA4B-5818B14DCF7B}" type="slidenum">
              <a:rPr lang="en-MX" smtClean="0"/>
              <a:t>61</a:t>
            </a:fld>
            <a:endParaRPr lang="en-MX"/>
          </a:p>
        </p:txBody>
      </p:sp>
    </p:spTree>
    <p:extLst>
      <p:ext uri="{BB962C8B-B14F-4D97-AF65-F5344CB8AC3E}">
        <p14:creationId xmlns:p14="http://schemas.microsoft.com/office/powerpoint/2010/main" val="35842501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41757-76FF-CE6B-9600-A6881EF17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469850-D415-D8CA-9C0D-D7B55EE21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F4B63-043E-AAE8-C202-DD4C8115CDF4}"/>
              </a:ext>
            </a:extLst>
          </p:cNvPr>
          <p:cNvSpPr>
            <a:spLocks noGrp="1"/>
          </p:cNvSpPr>
          <p:nvPr>
            <p:ph type="body" idx="1"/>
          </p:nvPr>
        </p:nvSpPr>
        <p:spPr/>
        <p:txBody>
          <a:bodyPr/>
          <a:lstStyle/>
          <a:p>
            <a:endParaRPr lang="en-US" b="0" i="0" dirty="0">
              <a:solidFill>
                <a:srgbClr val="1A1A1A"/>
              </a:solidFill>
              <a:effectLst/>
              <a:latin typeface="+mj-lt"/>
            </a:endParaRPr>
          </a:p>
          <a:p>
            <a:endParaRPr lang="en-MX" dirty="0"/>
          </a:p>
        </p:txBody>
      </p:sp>
      <p:sp>
        <p:nvSpPr>
          <p:cNvPr id="4" name="Slide Number Placeholder 3">
            <a:extLst>
              <a:ext uri="{FF2B5EF4-FFF2-40B4-BE49-F238E27FC236}">
                <a16:creationId xmlns:a16="http://schemas.microsoft.com/office/drawing/2014/main" id="{BF8C992A-2996-B0D7-E011-AF28814029A1}"/>
              </a:ext>
            </a:extLst>
          </p:cNvPr>
          <p:cNvSpPr>
            <a:spLocks noGrp="1"/>
          </p:cNvSpPr>
          <p:nvPr>
            <p:ph type="sldNum" sz="quarter" idx="5"/>
          </p:nvPr>
        </p:nvSpPr>
        <p:spPr/>
        <p:txBody>
          <a:bodyPr/>
          <a:lstStyle/>
          <a:p>
            <a:fld id="{58B6DA51-ADF6-DE45-AA4B-5818B14DCF7B}" type="slidenum">
              <a:rPr lang="en-MX" smtClean="0"/>
              <a:t>62</a:t>
            </a:fld>
            <a:endParaRPr lang="en-MX"/>
          </a:p>
        </p:txBody>
      </p:sp>
    </p:spTree>
    <p:extLst>
      <p:ext uri="{BB962C8B-B14F-4D97-AF65-F5344CB8AC3E}">
        <p14:creationId xmlns:p14="http://schemas.microsoft.com/office/powerpoint/2010/main" val="30492287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A1A1A"/>
              </a:solidFill>
              <a:effectLst/>
              <a:latin typeface="+mj-lt"/>
            </a:endParaRPr>
          </a:p>
          <a:p>
            <a:r>
              <a:rPr lang="en-US" dirty="0"/>
              <a:t>E</a:t>
            </a:r>
            <a:r>
              <a:rPr lang="en-MX" dirty="0"/>
              <a:t>lectronic information for libraries</a:t>
            </a:r>
          </a:p>
          <a:p>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63</a:t>
            </a:fld>
            <a:endParaRPr lang="en-MX"/>
          </a:p>
        </p:txBody>
      </p:sp>
    </p:spTree>
    <p:extLst>
      <p:ext uri="{BB962C8B-B14F-4D97-AF65-F5344CB8AC3E}">
        <p14:creationId xmlns:p14="http://schemas.microsoft.com/office/powerpoint/2010/main" val="279371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FD264B5A-6622-4140-ADE3-478761DDC28C}" type="slidenum">
              <a:rPr lang="en-MX" smtClean="0"/>
              <a:t>64</a:t>
            </a:fld>
            <a:endParaRPr lang="en-MX"/>
          </a:p>
        </p:txBody>
      </p:sp>
    </p:spTree>
    <p:extLst>
      <p:ext uri="{BB962C8B-B14F-4D97-AF65-F5344CB8AC3E}">
        <p14:creationId xmlns:p14="http://schemas.microsoft.com/office/powerpoint/2010/main" val="1462257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F9594-2E58-3BE1-8499-FB51E09A9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C414D-0FA3-EFD3-4DFD-488FE115FC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AC1078-32C4-F43C-87B4-F48453FC9CAB}"/>
              </a:ext>
            </a:extLst>
          </p:cNvPr>
          <p:cNvSpPr>
            <a:spLocks noGrp="1"/>
          </p:cNvSpPr>
          <p:nvPr>
            <p:ph type="body" idx="1"/>
          </p:nvPr>
        </p:nvSpPr>
        <p:spPr/>
        <p:txBody>
          <a:bodyPr/>
          <a:lstStyle/>
          <a:p>
            <a:endParaRPr lang="en-MX" dirty="0"/>
          </a:p>
        </p:txBody>
      </p:sp>
      <p:sp>
        <p:nvSpPr>
          <p:cNvPr id="4" name="Slide Number Placeholder 3">
            <a:extLst>
              <a:ext uri="{FF2B5EF4-FFF2-40B4-BE49-F238E27FC236}">
                <a16:creationId xmlns:a16="http://schemas.microsoft.com/office/drawing/2014/main" id="{10F3C21C-64A0-7C58-8A77-27C5A92C0487}"/>
              </a:ext>
            </a:extLst>
          </p:cNvPr>
          <p:cNvSpPr>
            <a:spLocks noGrp="1"/>
          </p:cNvSpPr>
          <p:nvPr>
            <p:ph type="sldNum" sz="quarter" idx="5"/>
          </p:nvPr>
        </p:nvSpPr>
        <p:spPr/>
        <p:txBody>
          <a:bodyPr/>
          <a:lstStyle/>
          <a:p>
            <a:fld id="{58B6DA51-ADF6-DE45-AA4B-5818B14DCF7B}" type="slidenum">
              <a:rPr lang="en-MX" smtClean="0"/>
              <a:t>65</a:t>
            </a:fld>
            <a:endParaRPr lang="en-MX"/>
          </a:p>
        </p:txBody>
      </p:sp>
    </p:spTree>
    <p:extLst>
      <p:ext uri="{BB962C8B-B14F-4D97-AF65-F5344CB8AC3E}">
        <p14:creationId xmlns:p14="http://schemas.microsoft.com/office/powerpoint/2010/main" val="312296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First, germline predispoition studies, specifically GWAS and admixture mapping, have been able to uncover risk alleles that are more frequent in underrepresented populations, in this case a region in chromosome 8 that contains several prostate cancer susceptibility alleles that are much more common in men of African descent, and that explain a proportion of the increased prostate cancer risk seen in this population</a:t>
            </a:r>
          </a:p>
        </p:txBody>
      </p:sp>
      <p:sp>
        <p:nvSpPr>
          <p:cNvPr id="4" name="Slide Number Placeholder 3"/>
          <p:cNvSpPr>
            <a:spLocks noGrp="1"/>
          </p:cNvSpPr>
          <p:nvPr>
            <p:ph type="sldNum" sz="quarter" idx="5"/>
          </p:nvPr>
        </p:nvSpPr>
        <p:spPr/>
        <p:txBody>
          <a:bodyPr/>
          <a:lstStyle/>
          <a:p>
            <a:fld id="{FD264B5A-6622-4140-ADE3-478761DDC28C}" type="slidenum">
              <a:rPr lang="en-MX" smtClean="0"/>
              <a:t>6</a:t>
            </a:fld>
            <a:endParaRPr lang="en-MX"/>
          </a:p>
        </p:txBody>
      </p:sp>
    </p:spTree>
    <p:extLst>
      <p:ext uri="{BB962C8B-B14F-4D97-AF65-F5344CB8AC3E}">
        <p14:creationId xmlns:p14="http://schemas.microsoft.com/office/powerpoint/2010/main" val="24667104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A1A1A"/>
              </a:solidFill>
              <a:effectLst/>
              <a:latin typeface="+mj-lt"/>
            </a:endParaRPr>
          </a:p>
          <a:p>
            <a:r>
              <a:rPr lang="en-US" b="0" i="0" dirty="0">
                <a:solidFill>
                  <a:srgbClr val="1A1A1A"/>
                </a:solidFill>
                <a:effectLst/>
                <a:latin typeface="Effra"/>
              </a:rPr>
              <a:t>a recent study found that only ∼6.5% of cancer genomics studies using African biospecimens did not include any authors based in African institutions, although the study did not consider the evolution of authorship patterns through time (</a:t>
            </a:r>
            <a:r>
              <a:rPr lang="en-US" b="0" i="0" u="none" strike="noStrike" dirty="0">
                <a:solidFill>
                  <a:srgbClr val="00857C"/>
                </a:solidFill>
                <a:effectLst/>
                <a:latin typeface="Effra"/>
              </a:rPr>
              <a:t>Rotimi et al., 2021</a:t>
            </a:r>
            <a:r>
              <a:rPr lang="en-US" b="0" i="0" dirty="0">
                <a:solidFill>
                  <a:srgbClr val="1A1A1A"/>
                </a:solidFill>
                <a:effectLst/>
                <a:latin typeface="Effra"/>
              </a:rPr>
              <a:t>). Furthermore, the proportion of LMIC-based authors in publications of oncology </a:t>
            </a:r>
            <a:r>
              <a:rPr lang="en-US" b="0" i="0" dirty="0" err="1">
                <a:solidFill>
                  <a:srgbClr val="1A1A1A"/>
                </a:solidFill>
                <a:effectLst/>
                <a:latin typeface="Effra"/>
              </a:rPr>
              <a:t>randomised</a:t>
            </a:r>
            <a:r>
              <a:rPr lang="en-US" b="0" i="0" dirty="0">
                <a:solidFill>
                  <a:srgbClr val="1A1A1A"/>
                </a:solidFill>
                <a:effectLst/>
                <a:latin typeface="Effra"/>
              </a:rPr>
              <a:t> controlled trials increased from 20% to 29% in the period from 1998 to 2008</a:t>
            </a:r>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66</a:t>
            </a:fld>
            <a:endParaRPr lang="en-MX"/>
          </a:p>
        </p:txBody>
      </p:sp>
    </p:spTree>
    <p:extLst>
      <p:ext uri="{BB962C8B-B14F-4D97-AF65-F5344CB8AC3E}">
        <p14:creationId xmlns:p14="http://schemas.microsoft.com/office/powerpoint/2010/main" val="4043267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A1A1A"/>
              </a:solidFill>
              <a:effectLst/>
              <a:latin typeface="+mj-lt"/>
            </a:endParaRPr>
          </a:p>
          <a:p>
            <a:r>
              <a:rPr lang="en-US" b="0" i="0" dirty="0">
                <a:solidFill>
                  <a:srgbClr val="1A1A1A"/>
                </a:solidFill>
                <a:effectLst/>
                <a:latin typeface="Effra"/>
              </a:rPr>
              <a:t>a recent study found that only ∼6.5% of cancer genomics studies using African biospecimens did not include any authors based in African institutions, although the study did not consider the evolution of authorship patterns through time (</a:t>
            </a:r>
            <a:r>
              <a:rPr lang="en-US" b="0" i="0" u="none" strike="noStrike" dirty="0">
                <a:solidFill>
                  <a:srgbClr val="00857C"/>
                </a:solidFill>
                <a:effectLst/>
                <a:latin typeface="Effra"/>
              </a:rPr>
              <a:t>Rotimi et al., 2021</a:t>
            </a:r>
            <a:r>
              <a:rPr lang="en-US" b="0" i="0" dirty="0">
                <a:solidFill>
                  <a:srgbClr val="1A1A1A"/>
                </a:solidFill>
                <a:effectLst/>
                <a:latin typeface="Effra"/>
              </a:rPr>
              <a:t>). Furthermore, the proportion of LMIC-based authors in publications of oncology </a:t>
            </a:r>
            <a:r>
              <a:rPr lang="en-US" b="0" i="0" dirty="0" err="1">
                <a:solidFill>
                  <a:srgbClr val="1A1A1A"/>
                </a:solidFill>
                <a:effectLst/>
                <a:latin typeface="Effra"/>
              </a:rPr>
              <a:t>randomised</a:t>
            </a:r>
            <a:r>
              <a:rPr lang="en-US" b="0" i="0" dirty="0">
                <a:solidFill>
                  <a:srgbClr val="1A1A1A"/>
                </a:solidFill>
                <a:effectLst/>
                <a:latin typeface="Effra"/>
              </a:rPr>
              <a:t> controlled trials increased from 20% to 29% in the period from 1998 to 2008</a:t>
            </a:r>
            <a:endParaRPr lang="en-MX" dirty="0"/>
          </a:p>
        </p:txBody>
      </p:sp>
      <p:sp>
        <p:nvSpPr>
          <p:cNvPr id="4" name="Slide Number Placeholder 3"/>
          <p:cNvSpPr>
            <a:spLocks noGrp="1"/>
          </p:cNvSpPr>
          <p:nvPr>
            <p:ph type="sldNum" sz="quarter" idx="5"/>
          </p:nvPr>
        </p:nvSpPr>
        <p:spPr/>
        <p:txBody>
          <a:bodyPr/>
          <a:lstStyle/>
          <a:p>
            <a:fld id="{58B6DA51-ADF6-DE45-AA4B-5818B14DCF7B}" type="slidenum">
              <a:rPr lang="en-MX" smtClean="0"/>
              <a:t>67</a:t>
            </a:fld>
            <a:endParaRPr lang="en-MX"/>
          </a:p>
        </p:txBody>
      </p:sp>
    </p:spTree>
    <p:extLst>
      <p:ext uri="{BB962C8B-B14F-4D97-AF65-F5344CB8AC3E}">
        <p14:creationId xmlns:p14="http://schemas.microsoft.com/office/powerpoint/2010/main" val="364584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Additionally, tumour genomic profiling in patients with clear cell renal cell carcinoma from across Europe was able to identify a different pattern of mutations in patients from Romania, which was later ascribed to exposure to aristolochic acid</a:t>
            </a:r>
          </a:p>
        </p:txBody>
      </p:sp>
      <p:sp>
        <p:nvSpPr>
          <p:cNvPr id="4" name="Slide Number Placeholder 3"/>
          <p:cNvSpPr>
            <a:spLocks noGrp="1"/>
          </p:cNvSpPr>
          <p:nvPr>
            <p:ph type="sldNum" sz="quarter" idx="5"/>
          </p:nvPr>
        </p:nvSpPr>
        <p:spPr/>
        <p:txBody>
          <a:bodyPr/>
          <a:lstStyle/>
          <a:p>
            <a:fld id="{FD264B5A-6622-4140-ADE3-478761DDC28C}" type="slidenum">
              <a:rPr lang="en-MX" smtClean="0"/>
              <a:t>7</a:t>
            </a:fld>
            <a:endParaRPr lang="en-MX"/>
          </a:p>
        </p:txBody>
      </p:sp>
    </p:spTree>
    <p:extLst>
      <p:ext uri="{BB962C8B-B14F-4D97-AF65-F5344CB8AC3E}">
        <p14:creationId xmlns:p14="http://schemas.microsoft.com/office/powerpoint/2010/main" val="2995985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And finally, in this study, correlation analyses between the rate of mutation of lung cancer drivers such as EGFR and KRAS and the proportion of ancestry from different populations was able to partly explain the geographic differences seen in the rate of driver mutations, with a higher proportion of native american ancestry being positively correlated with EGFR mutation rate</a:t>
            </a:r>
          </a:p>
        </p:txBody>
      </p:sp>
      <p:sp>
        <p:nvSpPr>
          <p:cNvPr id="4" name="Slide Number Placeholder 3"/>
          <p:cNvSpPr>
            <a:spLocks noGrp="1"/>
          </p:cNvSpPr>
          <p:nvPr>
            <p:ph type="sldNum" sz="quarter" idx="5"/>
          </p:nvPr>
        </p:nvSpPr>
        <p:spPr/>
        <p:txBody>
          <a:bodyPr/>
          <a:lstStyle/>
          <a:p>
            <a:fld id="{FD264B5A-6622-4140-ADE3-478761DDC28C}" type="slidenum">
              <a:rPr lang="en-MX" smtClean="0"/>
              <a:t>8</a:t>
            </a:fld>
            <a:endParaRPr lang="en-MX"/>
          </a:p>
        </p:txBody>
      </p:sp>
    </p:spTree>
    <p:extLst>
      <p:ext uri="{BB962C8B-B14F-4D97-AF65-F5344CB8AC3E}">
        <p14:creationId xmlns:p14="http://schemas.microsoft.com/office/powerpoint/2010/main" val="20158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All of these are examples where an analysis of the genome through these different approaches have revealed new knowledge - ancestry-specific genetic risk factors, the effect of environmental exposures on the tumour genome, and the possible impact of genetic ancestry on the tumour somatic genomic profile</a:t>
            </a:r>
          </a:p>
        </p:txBody>
      </p:sp>
      <p:sp>
        <p:nvSpPr>
          <p:cNvPr id="4" name="Slide Number Placeholder 3"/>
          <p:cNvSpPr>
            <a:spLocks noGrp="1"/>
          </p:cNvSpPr>
          <p:nvPr>
            <p:ph type="sldNum" sz="quarter" idx="5"/>
          </p:nvPr>
        </p:nvSpPr>
        <p:spPr/>
        <p:txBody>
          <a:bodyPr/>
          <a:lstStyle/>
          <a:p>
            <a:fld id="{FD264B5A-6622-4140-ADE3-478761DDC28C}" type="slidenum">
              <a:rPr lang="en-MX" smtClean="0"/>
              <a:t>9</a:t>
            </a:fld>
            <a:endParaRPr lang="en-MX"/>
          </a:p>
        </p:txBody>
      </p:sp>
    </p:spTree>
    <p:extLst>
      <p:ext uri="{BB962C8B-B14F-4D97-AF65-F5344CB8AC3E}">
        <p14:creationId xmlns:p14="http://schemas.microsoft.com/office/powerpoint/2010/main" val="141135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1321-EB87-7B0E-9DE3-6FD7CEE3E7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X"/>
          </a:p>
        </p:txBody>
      </p:sp>
      <p:sp>
        <p:nvSpPr>
          <p:cNvPr id="3" name="Subtitle 2">
            <a:extLst>
              <a:ext uri="{FF2B5EF4-FFF2-40B4-BE49-F238E27FC236}">
                <a16:creationId xmlns:a16="http://schemas.microsoft.com/office/drawing/2014/main" id="{D002A429-4312-6A90-18D2-F1881655AA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4" name="Date Placeholder 3">
            <a:extLst>
              <a:ext uri="{FF2B5EF4-FFF2-40B4-BE49-F238E27FC236}">
                <a16:creationId xmlns:a16="http://schemas.microsoft.com/office/drawing/2014/main" id="{496ABEE9-84D2-BDC7-C17D-D0FE5F3F91FE}"/>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5" name="Footer Placeholder 4">
            <a:extLst>
              <a:ext uri="{FF2B5EF4-FFF2-40B4-BE49-F238E27FC236}">
                <a16:creationId xmlns:a16="http://schemas.microsoft.com/office/drawing/2014/main" id="{5EB4A8EB-FCE1-551C-094C-13790023CCB2}"/>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FBBD209E-18B9-4CDC-3A1B-90D84C299754}"/>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84683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A51F-4900-5D8D-89A3-C12F50F08C3E}"/>
              </a:ext>
            </a:extLst>
          </p:cNvPr>
          <p:cNvSpPr>
            <a:spLocks noGrp="1"/>
          </p:cNvSpPr>
          <p:nvPr>
            <p:ph type="title"/>
          </p:nvPr>
        </p:nvSpPr>
        <p:spPr/>
        <p:txBody>
          <a:bodyPr/>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3627033D-2473-79D4-F147-6AE951299C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985CD9EB-281C-5EDB-ADAC-E52431D3DD1D}"/>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5" name="Footer Placeholder 4">
            <a:extLst>
              <a:ext uri="{FF2B5EF4-FFF2-40B4-BE49-F238E27FC236}">
                <a16:creationId xmlns:a16="http://schemas.microsoft.com/office/drawing/2014/main" id="{81D7A07D-9EB4-FCCF-D2F4-9641A2A2A798}"/>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7B462AFF-A2CB-03C5-6B11-E3EB56C214C7}"/>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4175729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26373A-871F-AF90-71C1-5A1462C1C4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BDE6A30B-EA80-9D17-E48B-12079F2C32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44516559-9F21-56C9-AB56-47AB94C9C6D1}"/>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5" name="Footer Placeholder 4">
            <a:extLst>
              <a:ext uri="{FF2B5EF4-FFF2-40B4-BE49-F238E27FC236}">
                <a16:creationId xmlns:a16="http://schemas.microsoft.com/office/drawing/2014/main" id="{83729128-C4F7-4F65-B1B9-F32C0C546442}"/>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F9129FCE-AE9B-1325-476D-C973B4CAB4CC}"/>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413168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81AC-4164-7A3F-0557-C77C54BD136F}"/>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2C3795C9-560C-F04E-6EF0-24280E2F04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BF6DAD67-980F-336E-9537-6F4037A70A93}"/>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5" name="Footer Placeholder 4">
            <a:extLst>
              <a:ext uri="{FF2B5EF4-FFF2-40B4-BE49-F238E27FC236}">
                <a16:creationId xmlns:a16="http://schemas.microsoft.com/office/drawing/2014/main" id="{95C182F6-00E1-1052-C602-4FEF4B3AD12E}"/>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1FA71A98-DB01-4C7D-0C83-0B562BF86CAE}"/>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206605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0AC8-CAFD-5261-66F0-FC68F94349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X"/>
          </a:p>
        </p:txBody>
      </p:sp>
      <p:sp>
        <p:nvSpPr>
          <p:cNvPr id="3" name="Text Placeholder 2">
            <a:extLst>
              <a:ext uri="{FF2B5EF4-FFF2-40B4-BE49-F238E27FC236}">
                <a16:creationId xmlns:a16="http://schemas.microsoft.com/office/drawing/2014/main" id="{3F06064C-9148-C65C-58B5-C0C28F973E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2933B2-1854-4BA9-1E54-B1D86EFC7DB0}"/>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5" name="Footer Placeholder 4">
            <a:extLst>
              <a:ext uri="{FF2B5EF4-FFF2-40B4-BE49-F238E27FC236}">
                <a16:creationId xmlns:a16="http://schemas.microsoft.com/office/drawing/2014/main" id="{AA94FCCC-0164-C1B2-A645-598402370F15}"/>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59FE5424-1322-2894-B2D5-C1D4ACC04AA0}"/>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384688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E05B4-331C-C300-65AA-7330E618FA69}"/>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8630D849-CEC0-00CF-BAFF-C9171223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Content Placeholder 3">
            <a:extLst>
              <a:ext uri="{FF2B5EF4-FFF2-40B4-BE49-F238E27FC236}">
                <a16:creationId xmlns:a16="http://schemas.microsoft.com/office/drawing/2014/main" id="{05930C49-B421-EF4E-DA30-8597B1E416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Date Placeholder 4">
            <a:extLst>
              <a:ext uri="{FF2B5EF4-FFF2-40B4-BE49-F238E27FC236}">
                <a16:creationId xmlns:a16="http://schemas.microsoft.com/office/drawing/2014/main" id="{6CD59631-C0BC-EA6D-8549-050681459180}"/>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6" name="Footer Placeholder 5">
            <a:extLst>
              <a:ext uri="{FF2B5EF4-FFF2-40B4-BE49-F238E27FC236}">
                <a16:creationId xmlns:a16="http://schemas.microsoft.com/office/drawing/2014/main" id="{6DB19C24-6A24-977B-B5B1-00B3573F5CF2}"/>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E186D71A-3C54-CDC4-E0D2-C121E480DD91}"/>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2109593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A7A4-4A9C-E9D8-5C57-72E877FD5BFB}"/>
              </a:ext>
            </a:extLst>
          </p:cNvPr>
          <p:cNvSpPr>
            <a:spLocks noGrp="1"/>
          </p:cNvSpPr>
          <p:nvPr>
            <p:ph type="title"/>
          </p:nvPr>
        </p:nvSpPr>
        <p:spPr>
          <a:xfrm>
            <a:off x="839788" y="365125"/>
            <a:ext cx="10515600" cy="1325563"/>
          </a:xfrm>
        </p:spPr>
        <p:txBody>
          <a:bodyPr/>
          <a:lstStyle/>
          <a:p>
            <a:r>
              <a:rPr lang="en-US"/>
              <a:t>Click to edit Master title style</a:t>
            </a:r>
            <a:endParaRPr lang="en-MX"/>
          </a:p>
        </p:txBody>
      </p:sp>
      <p:sp>
        <p:nvSpPr>
          <p:cNvPr id="3" name="Text Placeholder 2">
            <a:extLst>
              <a:ext uri="{FF2B5EF4-FFF2-40B4-BE49-F238E27FC236}">
                <a16:creationId xmlns:a16="http://schemas.microsoft.com/office/drawing/2014/main" id="{3BB65CFC-954D-F15B-24C3-C43B0785D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3ED569-C90F-2E3E-19E4-C92C874C3A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Text Placeholder 4">
            <a:extLst>
              <a:ext uri="{FF2B5EF4-FFF2-40B4-BE49-F238E27FC236}">
                <a16:creationId xmlns:a16="http://schemas.microsoft.com/office/drawing/2014/main" id="{6E718884-9293-1E19-A12C-9D720E55B3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D10EA-4AE1-7947-0E2F-EE9D03D94D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7" name="Date Placeholder 6">
            <a:extLst>
              <a:ext uri="{FF2B5EF4-FFF2-40B4-BE49-F238E27FC236}">
                <a16:creationId xmlns:a16="http://schemas.microsoft.com/office/drawing/2014/main" id="{84F5DF19-4674-C2A4-E49B-5F945DE84BC6}"/>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8" name="Footer Placeholder 7">
            <a:extLst>
              <a:ext uri="{FF2B5EF4-FFF2-40B4-BE49-F238E27FC236}">
                <a16:creationId xmlns:a16="http://schemas.microsoft.com/office/drawing/2014/main" id="{DE6D7743-37FE-75DB-C6BD-1F4D19CEE02C}"/>
              </a:ext>
            </a:extLst>
          </p:cNvPr>
          <p:cNvSpPr>
            <a:spLocks noGrp="1"/>
          </p:cNvSpPr>
          <p:nvPr>
            <p:ph type="ftr" sz="quarter" idx="11"/>
          </p:nvPr>
        </p:nvSpPr>
        <p:spPr/>
        <p:txBody>
          <a:bodyPr/>
          <a:lstStyle/>
          <a:p>
            <a:endParaRPr lang="en-MX"/>
          </a:p>
        </p:txBody>
      </p:sp>
      <p:sp>
        <p:nvSpPr>
          <p:cNvPr id="9" name="Slide Number Placeholder 8">
            <a:extLst>
              <a:ext uri="{FF2B5EF4-FFF2-40B4-BE49-F238E27FC236}">
                <a16:creationId xmlns:a16="http://schemas.microsoft.com/office/drawing/2014/main" id="{DECDE0AC-A947-EAA6-BB88-6701AE5C1485}"/>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787045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4CA8-DE2D-EA87-3E0D-DB359729ECE1}"/>
              </a:ext>
            </a:extLst>
          </p:cNvPr>
          <p:cNvSpPr>
            <a:spLocks noGrp="1"/>
          </p:cNvSpPr>
          <p:nvPr>
            <p:ph type="title"/>
          </p:nvPr>
        </p:nvSpPr>
        <p:spPr/>
        <p:txBody>
          <a:bodyPr/>
          <a:lstStyle/>
          <a:p>
            <a:r>
              <a:rPr lang="en-US"/>
              <a:t>Click to edit Master title style</a:t>
            </a:r>
            <a:endParaRPr lang="en-MX"/>
          </a:p>
        </p:txBody>
      </p:sp>
      <p:sp>
        <p:nvSpPr>
          <p:cNvPr id="3" name="Date Placeholder 2">
            <a:extLst>
              <a:ext uri="{FF2B5EF4-FFF2-40B4-BE49-F238E27FC236}">
                <a16:creationId xmlns:a16="http://schemas.microsoft.com/office/drawing/2014/main" id="{AA51E2A1-7EF0-7451-493A-470C79432919}"/>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4" name="Footer Placeholder 3">
            <a:extLst>
              <a:ext uri="{FF2B5EF4-FFF2-40B4-BE49-F238E27FC236}">
                <a16:creationId xmlns:a16="http://schemas.microsoft.com/office/drawing/2014/main" id="{AFC91689-A3ED-9BF3-9BB9-8649CC90B704}"/>
              </a:ext>
            </a:extLst>
          </p:cNvPr>
          <p:cNvSpPr>
            <a:spLocks noGrp="1"/>
          </p:cNvSpPr>
          <p:nvPr>
            <p:ph type="ftr" sz="quarter" idx="11"/>
          </p:nvPr>
        </p:nvSpPr>
        <p:spPr/>
        <p:txBody>
          <a:bodyPr/>
          <a:lstStyle/>
          <a:p>
            <a:endParaRPr lang="en-MX"/>
          </a:p>
        </p:txBody>
      </p:sp>
      <p:sp>
        <p:nvSpPr>
          <p:cNvPr id="5" name="Slide Number Placeholder 4">
            <a:extLst>
              <a:ext uri="{FF2B5EF4-FFF2-40B4-BE49-F238E27FC236}">
                <a16:creationId xmlns:a16="http://schemas.microsoft.com/office/drawing/2014/main" id="{C62E603D-5100-F725-435D-4E0B58764B85}"/>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423680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9FA6FA-824C-6254-9F73-C26A4C157F63}"/>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3" name="Footer Placeholder 2">
            <a:extLst>
              <a:ext uri="{FF2B5EF4-FFF2-40B4-BE49-F238E27FC236}">
                <a16:creationId xmlns:a16="http://schemas.microsoft.com/office/drawing/2014/main" id="{5D34CE7F-0C81-8318-4197-7FD28DEA0847}"/>
              </a:ext>
            </a:extLst>
          </p:cNvPr>
          <p:cNvSpPr>
            <a:spLocks noGrp="1"/>
          </p:cNvSpPr>
          <p:nvPr>
            <p:ph type="ftr" sz="quarter" idx="11"/>
          </p:nvPr>
        </p:nvSpPr>
        <p:spPr/>
        <p:txBody>
          <a:bodyPr/>
          <a:lstStyle/>
          <a:p>
            <a:endParaRPr lang="en-MX"/>
          </a:p>
        </p:txBody>
      </p:sp>
      <p:sp>
        <p:nvSpPr>
          <p:cNvPr id="4" name="Slide Number Placeholder 3">
            <a:extLst>
              <a:ext uri="{FF2B5EF4-FFF2-40B4-BE49-F238E27FC236}">
                <a16:creationId xmlns:a16="http://schemas.microsoft.com/office/drawing/2014/main" id="{5D5A20F2-F891-87F7-8C63-33D721260A3D}"/>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190634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5CD5-FE84-E9C7-447E-3E6157AC0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Content Placeholder 2">
            <a:extLst>
              <a:ext uri="{FF2B5EF4-FFF2-40B4-BE49-F238E27FC236}">
                <a16:creationId xmlns:a16="http://schemas.microsoft.com/office/drawing/2014/main" id="{E28D3E5B-02B2-D19B-1FB6-18E5239418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Text Placeholder 3">
            <a:extLst>
              <a:ext uri="{FF2B5EF4-FFF2-40B4-BE49-F238E27FC236}">
                <a16:creationId xmlns:a16="http://schemas.microsoft.com/office/drawing/2014/main" id="{24EFAEFE-5145-419F-5A26-1F775168D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A8681-04A0-9809-7087-E8E5DA38D526}"/>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6" name="Footer Placeholder 5">
            <a:extLst>
              <a:ext uri="{FF2B5EF4-FFF2-40B4-BE49-F238E27FC236}">
                <a16:creationId xmlns:a16="http://schemas.microsoft.com/office/drawing/2014/main" id="{545B0265-A197-89BC-0FC5-B7330A046386}"/>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1556B9CB-8B53-0726-1B6C-6A7164836CC8}"/>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828185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3794-71E4-7D4B-1024-FD6AFE8B7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Picture Placeholder 2">
            <a:extLst>
              <a:ext uri="{FF2B5EF4-FFF2-40B4-BE49-F238E27FC236}">
                <a16:creationId xmlns:a16="http://schemas.microsoft.com/office/drawing/2014/main" id="{46A96D8C-286C-4A6B-2FAC-786F632489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683920AB-9567-DBDC-1918-8AE96BDFE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1E6D16-E599-AA27-4062-C19CA7C051CB}"/>
              </a:ext>
            </a:extLst>
          </p:cNvPr>
          <p:cNvSpPr>
            <a:spLocks noGrp="1"/>
          </p:cNvSpPr>
          <p:nvPr>
            <p:ph type="dt" sz="half" idx="10"/>
          </p:nvPr>
        </p:nvSpPr>
        <p:spPr/>
        <p:txBody>
          <a:bodyPr/>
          <a:lstStyle/>
          <a:p>
            <a:fld id="{E1C0949D-B850-9C4E-95F8-24B27C34E774}" type="datetimeFigureOut">
              <a:rPr lang="en-MX" smtClean="0"/>
              <a:t>25/10/25</a:t>
            </a:fld>
            <a:endParaRPr lang="en-MX"/>
          </a:p>
        </p:txBody>
      </p:sp>
      <p:sp>
        <p:nvSpPr>
          <p:cNvPr id="6" name="Footer Placeholder 5">
            <a:extLst>
              <a:ext uri="{FF2B5EF4-FFF2-40B4-BE49-F238E27FC236}">
                <a16:creationId xmlns:a16="http://schemas.microsoft.com/office/drawing/2014/main" id="{D4775FE9-FC24-BB81-1E3E-5D1DF9C86279}"/>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DE821FD3-5F46-0B19-59F4-FBEF9A82D349}"/>
              </a:ext>
            </a:extLst>
          </p:cNvPr>
          <p:cNvSpPr>
            <a:spLocks noGrp="1"/>
          </p:cNvSpPr>
          <p:nvPr>
            <p:ph type="sldNum" sz="quarter" idx="12"/>
          </p:nvPr>
        </p:nvSpPr>
        <p:spPr/>
        <p:txBody>
          <a:bodyPr/>
          <a:lstStyle/>
          <a:p>
            <a:fld id="{246D47B9-581E-7E4D-88B0-E32B95A9E592}" type="slidenum">
              <a:rPr lang="en-MX" smtClean="0"/>
              <a:t>‹#›</a:t>
            </a:fld>
            <a:endParaRPr lang="en-MX"/>
          </a:p>
        </p:txBody>
      </p:sp>
    </p:spTree>
    <p:extLst>
      <p:ext uri="{BB962C8B-B14F-4D97-AF65-F5344CB8AC3E}">
        <p14:creationId xmlns:p14="http://schemas.microsoft.com/office/powerpoint/2010/main" val="2248395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7BB4D-D043-7603-25BC-AAD481F448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3" name="Text Placeholder 2">
            <a:extLst>
              <a:ext uri="{FF2B5EF4-FFF2-40B4-BE49-F238E27FC236}">
                <a16:creationId xmlns:a16="http://schemas.microsoft.com/office/drawing/2014/main" id="{081AA988-C1F3-A8F9-0BAF-ED0E04141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B5DB8B12-6DAF-E98D-6C7C-CDF028CC51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0949D-B850-9C4E-95F8-24B27C34E774}" type="datetimeFigureOut">
              <a:rPr lang="en-MX" smtClean="0"/>
              <a:t>25/10/25</a:t>
            </a:fld>
            <a:endParaRPr lang="en-MX"/>
          </a:p>
        </p:txBody>
      </p:sp>
      <p:sp>
        <p:nvSpPr>
          <p:cNvPr id="5" name="Footer Placeholder 4">
            <a:extLst>
              <a:ext uri="{FF2B5EF4-FFF2-40B4-BE49-F238E27FC236}">
                <a16:creationId xmlns:a16="http://schemas.microsoft.com/office/drawing/2014/main" id="{7DC6E8C7-FFCB-892F-AD76-8432FB78AD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X"/>
          </a:p>
        </p:txBody>
      </p:sp>
      <p:sp>
        <p:nvSpPr>
          <p:cNvPr id="6" name="Slide Number Placeholder 5">
            <a:extLst>
              <a:ext uri="{FF2B5EF4-FFF2-40B4-BE49-F238E27FC236}">
                <a16:creationId xmlns:a16="http://schemas.microsoft.com/office/drawing/2014/main" id="{0A6F2054-7EFC-CCEB-9156-7B41B5D23C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6D47B9-581E-7E4D-88B0-E32B95A9E592}" type="slidenum">
              <a:rPr lang="en-MX" smtClean="0"/>
              <a:t>‹#›</a:t>
            </a:fld>
            <a:endParaRPr lang="en-MX"/>
          </a:p>
        </p:txBody>
      </p:sp>
    </p:spTree>
    <p:extLst>
      <p:ext uri="{BB962C8B-B14F-4D97-AF65-F5344CB8AC3E}">
        <p14:creationId xmlns:p14="http://schemas.microsoft.com/office/powerpoint/2010/main" val="165274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7694EB-30FC-E02D-7601-DD368ADE0FEA}"/>
              </a:ext>
            </a:extLst>
          </p:cNvPr>
          <p:cNvPicPr>
            <a:picLocks noChangeAspect="1"/>
          </p:cNvPicPr>
          <p:nvPr/>
        </p:nvPicPr>
        <p:blipFill rotWithShape="1">
          <a:blip r:embed="rId3">
            <a:extLst>
              <a:ext uri="{28A0092B-C50C-407E-A947-70E740481C1C}">
                <a14:useLocalDpi xmlns:a14="http://schemas.microsoft.com/office/drawing/2010/main" val="0"/>
              </a:ext>
            </a:extLst>
          </a:blip>
          <a:srcRect t="8860" b="21312"/>
          <a:stretch/>
        </p:blipFill>
        <p:spPr>
          <a:xfrm>
            <a:off x="2835" y="0"/>
            <a:ext cx="12208759" cy="3215341"/>
          </a:xfrm>
          <a:prstGeom prst="rect">
            <a:avLst/>
          </a:prstGeom>
        </p:spPr>
      </p:pic>
      <p:sp>
        <p:nvSpPr>
          <p:cNvPr id="5" name="TextBox 4">
            <a:extLst>
              <a:ext uri="{FF2B5EF4-FFF2-40B4-BE49-F238E27FC236}">
                <a16:creationId xmlns:a16="http://schemas.microsoft.com/office/drawing/2014/main" id="{40E23869-BE13-9941-8EA7-639B64E90143}"/>
              </a:ext>
            </a:extLst>
          </p:cNvPr>
          <p:cNvSpPr txBox="1"/>
          <p:nvPr/>
        </p:nvSpPr>
        <p:spPr>
          <a:xfrm>
            <a:off x="8376127" y="5444277"/>
            <a:ext cx="3649909" cy="1200329"/>
          </a:xfrm>
          <a:prstGeom prst="rect">
            <a:avLst/>
          </a:prstGeom>
          <a:noFill/>
        </p:spPr>
        <p:txBody>
          <a:bodyPr wrap="none" rtlCol="0">
            <a:spAutoFit/>
          </a:bodyPr>
          <a:lstStyle/>
          <a:p>
            <a:pPr algn="r"/>
            <a:r>
              <a:rPr lang="en-US" sz="2400" dirty="0" err="1">
                <a:latin typeface="+mj-lt"/>
                <a:ea typeface="Helvetica Neue Light" panose="02000403000000020004" pitchFamily="2" charset="0"/>
              </a:rPr>
              <a:t>www.liigh.unam.mx</a:t>
            </a:r>
            <a:r>
              <a:rPr lang="en-US" sz="2400">
                <a:latin typeface="+mj-lt"/>
                <a:ea typeface="Helvetica Neue Light" panose="02000403000000020004" pitchFamily="2" charset="0"/>
              </a:rPr>
              <a:t>/drobles</a:t>
            </a:r>
          </a:p>
          <a:p>
            <a:pPr algn="r"/>
            <a:r>
              <a:rPr lang="en-US" sz="2400">
                <a:latin typeface="+mj-lt"/>
                <a:ea typeface="Helvetica Neue Light" panose="02000403000000020004" pitchFamily="2" charset="0"/>
              </a:rPr>
              <a:t>drobles@liigh.unam.mx</a:t>
            </a:r>
          </a:p>
          <a:p>
            <a:pPr algn="r"/>
            <a:r>
              <a:rPr lang="en-US" sz="2400">
                <a:latin typeface="+mj-lt"/>
                <a:ea typeface="Helvetica Neue Light" panose="02000403000000020004" pitchFamily="2" charset="0"/>
              </a:rPr>
              <a:t>@</a:t>
            </a:r>
            <a:r>
              <a:rPr lang="en-US" sz="2400" err="1">
                <a:latin typeface="+mj-lt"/>
                <a:ea typeface="Helvetica Neue Light" panose="02000403000000020004" pitchFamily="2" charset="0"/>
              </a:rPr>
              <a:t>daniela_oaks</a:t>
            </a:r>
            <a:endParaRPr lang="en-US" sz="2400">
              <a:latin typeface="+mj-lt"/>
              <a:ea typeface="Helvetica Neue Light" panose="02000403000000020004" pitchFamily="2" charset="0"/>
            </a:endParaRPr>
          </a:p>
        </p:txBody>
      </p:sp>
      <p:pic>
        <p:nvPicPr>
          <p:cNvPr id="6" name="Picture 2" descr="Image result for twitter">
            <a:extLst>
              <a:ext uri="{FF2B5EF4-FFF2-40B4-BE49-F238E27FC236}">
                <a16:creationId xmlns:a16="http://schemas.microsoft.com/office/drawing/2014/main" id="{AFFC05AF-5FBC-BE4D-8F9C-781A39D7B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080" y="6299621"/>
            <a:ext cx="358753" cy="29112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56F50E4A-A276-5B45-B7D8-A35B53BE2DA9}"/>
              </a:ext>
            </a:extLst>
          </p:cNvPr>
          <p:cNvSpPr>
            <a:spLocks noGrp="1"/>
          </p:cNvSpPr>
          <p:nvPr>
            <p:ph type="subTitle" idx="1"/>
          </p:nvPr>
        </p:nvSpPr>
        <p:spPr>
          <a:xfrm>
            <a:off x="65731" y="5193793"/>
            <a:ext cx="9144000" cy="1820311"/>
          </a:xfrm>
        </p:spPr>
        <p:txBody>
          <a:bodyPr>
            <a:normAutofit/>
          </a:bodyPr>
          <a:lstStyle/>
          <a:p>
            <a:pPr algn="l"/>
            <a:r>
              <a:rPr lang="en-US" dirty="0">
                <a:latin typeface="+mj-lt"/>
              </a:rPr>
              <a:t>C. Daniela Robles Espinoza, Ph.D.</a:t>
            </a:r>
          </a:p>
          <a:p>
            <a:pPr algn="l"/>
            <a:r>
              <a:rPr lang="en-US" sz="2000" dirty="0">
                <a:latin typeface="+mj-lt"/>
              </a:rPr>
              <a:t>Cancer Genetics and Bioinformatics Group</a:t>
            </a:r>
          </a:p>
          <a:p>
            <a:pPr algn="l"/>
            <a:r>
              <a:rPr lang="en-US" sz="2000" dirty="0">
                <a:latin typeface="+mj-lt"/>
              </a:rPr>
              <a:t>International Laboratory for Human Genome Research, UNAM</a:t>
            </a:r>
          </a:p>
          <a:p>
            <a:pPr algn="l"/>
            <a:r>
              <a:rPr lang="en-US" sz="2000" dirty="0">
                <a:latin typeface="+mj-lt"/>
              </a:rPr>
              <a:t>Cancer Genome Analysis course, October 2025</a:t>
            </a:r>
          </a:p>
        </p:txBody>
      </p:sp>
      <p:sp>
        <p:nvSpPr>
          <p:cNvPr id="2" name="Title 1">
            <a:extLst>
              <a:ext uri="{FF2B5EF4-FFF2-40B4-BE49-F238E27FC236}">
                <a16:creationId xmlns:a16="http://schemas.microsoft.com/office/drawing/2014/main" id="{F3B8053B-4E56-1045-B621-CC1BB11C7B48}"/>
              </a:ext>
            </a:extLst>
          </p:cNvPr>
          <p:cNvSpPr>
            <a:spLocks noGrp="1"/>
          </p:cNvSpPr>
          <p:nvPr>
            <p:ph type="ctrTitle"/>
          </p:nvPr>
        </p:nvSpPr>
        <p:spPr>
          <a:xfrm>
            <a:off x="728163" y="2178111"/>
            <a:ext cx="10735673" cy="2084791"/>
          </a:xfrm>
          <a:solidFill>
            <a:schemeClr val="bg1"/>
          </a:solidFill>
        </p:spPr>
        <p:txBody>
          <a:bodyPr>
            <a:normAutofit/>
          </a:bodyPr>
          <a:lstStyle/>
          <a:p>
            <a:r>
              <a:rPr lang="en-US" sz="3600" b="1" dirty="0">
                <a:latin typeface="Euphemia UCAS" panose="020B0503040102020104" pitchFamily="34" charset="-79"/>
                <a:cs typeface="Euphemia UCAS" panose="020B0503040102020104" pitchFamily="34" charset="-79"/>
              </a:rPr>
              <a:t>The underrepresentation of non-European samples in genomic studies</a:t>
            </a:r>
            <a:r>
              <a:rPr lang="en-US" sz="3600" dirty="0">
                <a:latin typeface="Euphemia UCAS" panose="020B0503040102020104" pitchFamily="34" charset="-79"/>
                <a:cs typeface="Euphemia UCAS" panose="020B0503040102020104" pitchFamily="34" charset="-79"/>
              </a:rPr>
              <a:t>: </a:t>
            </a:r>
            <a:r>
              <a:rPr lang="en-US" sz="3600" i="1" dirty="0">
                <a:latin typeface="Euphemia UCAS" panose="020B0503040102020104" pitchFamily="34" charset="-79"/>
                <a:cs typeface="Euphemia UCAS" panose="020B0503040102020104" pitchFamily="34" charset="-79"/>
              </a:rPr>
              <a:t>An overview and ethical considerations</a:t>
            </a:r>
            <a:endParaRPr lang="en-US" sz="4800" i="1" dirty="0">
              <a:latin typeface="Euphemia UCAS" panose="020B0503040102020104" pitchFamily="34" charset="-79"/>
              <a:cs typeface="Euphemia UCAS" panose="020B0503040102020104" pitchFamily="34" charset="-79"/>
            </a:endParaRPr>
          </a:p>
        </p:txBody>
      </p:sp>
    </p:spTree>
    <p:extLst>
      <p:ext uri="{BB962C8B-B14F-4D97-AF65-F5344CB8AC3E}">
        <p14:creationId xmlns:p14="http://schemas.microsoft.com/office/powerpoint/2010/main" val="3017483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8952EC-D140-A223-A1B0-D8A34D31CAE3}"/>
              </a:ext>
            </a:extLst>
          </p:cNvPr>
          <p:cNvSpPr>
            <a:spLocks noGrp="1"/>
          </p:cNvSpPr>
          <p:nvPr>
            <p:ph type="title"/>
          </p:nvPr>
        </p:nvSpPr>
        <p:spPr>
          <a:xfrm>
            <a:off x="1055794" y="721677"/>
            <a:ext cx="10080413" cy="5049203"/>
          </a:xfrm>
        </p:spPr>
        <p:txBody>
          <a:bodyPr>
            <a:normAutofit/>
          </a:bodyPr>
          <a:lstStyle/>
          <a:p>
            <a:pPr algn="ctr">
              <a:lnSpc>
                <a:spcPct val="150000"/>
              </a:lnSpc>
            </a:pPr>
            <a:r>
              <a:rPr lang="en-MX" sz="3600" dirty="0">
                <a:latin typeface="Galvji" panose="020B0504020202020204" pitchFamily="34" charset="77"/>
                <a:cs typeface="Euphemia UCAS" panose="020B0503040102020104" pitchFamily="34" charset="-79"/>
              </a:rPr>
              <a:t>To have a good understanding of disease biology, it is of utmost importance to study indivudals from different populations and geographical regions</a:t>
            </a:r>
          </a:p>
        </p:txBody>
      </p:sp>
    </p:spTree>
    <p:extLst>
      <p:ext uri="{BB962C8B-B14F-4D97-AF65-F5344CB8AC3E}">
        <p14:creationId xmlns:p14="http://schemas.microsoft.com/office/powerpoint/2010/main" val="95227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A7142-4658-8D00-D8C3-45E1359F2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53470F-4E8E-CD09-7586-83185412972C}"/>
              </a:ext>
            </a:extLst>
          </p:cNvPr>
          <p:cNvSpPr>
            <a:spLocks noGrp="1"/>
          </p:cNvSpPr>
          <p:nvPr>
            <p:ph type="title"/>
          </p:nvPr>
        </p:nvSpPr>
        <p:spPr/>
        <p:txBody>
          <a:bodyPr/>
          <a:lstStyle/>
          <a:p>
            <a:pPr algn="ctr"/>
            <a:r>
              <a:rPr lang="en-MX" dirty="0">
                <a:latin typeface="Euphemia UCAS" panose="020B0503040102020104" pitchFamily="34" charset="-79"/>
                <a:cs typeface="Euphemia UCAS" panose="020B0503040102020104" pitchFamily="34" charset="-79"/>
              </a:rPr>
              <a:t>Outline</a:t>
            </a:r>
          </a:p>
        </p:txBody>
      </p:sp>
      <p:sp>
        <p:nvSpPr>
          <p:cNvPr id="3" name="Content Placeholder 2">
            <a:extLst>
              <a:ext uri="{FF2B5EF4-FFF2-40B4-BE49-F238E27FC236}">
                <a16:creationId xmlns:a16="http://schemas.microsoft.com/office/drawing/2014/main" id="{FBCB0170-215F-78FB-8E96-90A2ABB1CCA9}"/>
              </a:ext>
            </a:extLst>
          </p:cNvPr>
          <p:cNvSpPr>
            <a:spLocks noGrp="1"/>
          </p:cNvSpPr>
          <p:nvPr>
            <p:ph idx="1"/>
          </p:nvPr>
        </p:nvSpPr>
        <p:spPr>
          <a:xfrm>
            <a:off x="838200" y="1468790"/>
            <a:ext cx="10515600" cy="4923723"/>
          </a:xfrm>
        </p:spPr>
        <p:txBody>
          <a:bodyPr>
            <a:normAutofit fontScale="92500" lnSpcReduction="10000"/>
          </a:bodyPr>
          <a:lstStyle/>
          <a:p>
            <a:pPr>
              <a:buFont typeface="Wingdings" pitchFamily="2" charset="2"/>
              <a:buChar char="q"/>
            </a:pPr>
            <a:r>
              <a:rPr lang="en-MX" dirty="0">
                <a:latin typeface="+mj-lt"/>
              </a:rPr>
              <a:t> Background: The importance of studying diverse populations to understand disease processes</a:t>
            </a:r>
          </a:p>
          <a:p>
            <a:pPr>
              <a:buFont typeface="Wingdings" pitchFamily="2" charset="2"/>
              <a:buChar char="q"/>
            </a:pPr>
            <a:r>
              <a:rPr lang="en-MX" dirty="0">
                <a:solidFill>
                  <a:srgbClr val="0070C0"/>
                </a:solidFill>
                <a:latin typeface="+mj-lt"/>
              </a:rPr>
              <a:t> What is the problem?</a:t>
            </a:r>
          </a:p>
          <a:p>
            <a:pPr lvl="1">
              <a:buFont typeface="Wingdings" pitchFamily="2" charset="2"/>
              <a:buChar char="q"/>
            </a:pPr>
            <a:r>
              <a:rPr lang="en-MX" dirty="0">
                <a:solidFill>
                  <a:srgbClr val="0070C0"/>
                </a:solidFill>
                <a:latin typeface="+mj-lt"/>
              </a:rPr>
              <a:t> Very little representation of non-European samples in public repositories</a:t>
            </a:r>
          </a:p>
          <a:p>
            <a:pPr lvl="1">
              <a:buFont typeface="Wingdings" pitchFamily="2" charset="2"/>
              <a:buChar char="q"/>
            </a:pPr>
            <a:r>
              <a:rPr lang="en-MX" dirty="0">
                <a:solidFill>
                  <a:srgbClr val="0070C0"/>
                </a:solidFill>
                <a:latin typeface="+mj-lt"/>
              </a:rPr>
              <a:t> Very few studies being conducted outside de Global North</a:t>
            </a:r>
          </a:p>
          <a:p>
            <a:pPr>
              <a:buFont typeface="Wingdings" pitchFamily="2" charset="2"/>
              <a:buChar char="q"/>
            </a:pPr>
            <a:r>
              <a:rPr lang="en-MX" dirty="0">
                <a:latin typeface="+mj-lt"/>
              </a:rPr>
              <a:t> Why does it exist?</a:t>
            </a:r>
          </a:p>
          <a:p>
            <a:pPr lvl="1">
              <a:buFont typeface="Wingdings" pitchFamily="2" charset="2"/>
              <a:buChar char="q"/>
            </a:pPr>
            <a:r>
              <a:rPr lang="en-MX" dirty="0">
                <a:latin typeface="+mj-lt"/>
              </a:rPr>
              <a:t> Lack of support for studies being conduced in the Global South</a:t>
            </a:r>
          </a:p>
          <a:p>
            <a:pPr lvl="1">
              <a:buFont typeface="Wingdings" pitchFamily="2" charset="2"/>
              <a:buChar char="q"/>
            </a:pPr>
            <a:r>
              <a:rPr lang="en-MX" dirty="0">
                <a:latin typeface="+mj-lt"/>
              </a:rPr>
              <a:t>  ‘Helicopter’ science</a:t>
            </a:r>
          </a:p>
          <a:p>
            <a:pPr>
              <a:buFont typeface="Wingdings" pitchFamily="2" charset="2"/>
              <a:buChar char="q"/>
            </a:pPr>
            <a:r>
              <a:rPr lang="en-MX" dirty="0">
                <a:latin typeface="+mj-lt"/>
              </a:rPr>
              <a:t> How can we solve it?</a:t>
            </a:r>
          </a:p>
          <a:p>
            <a:pPr lvl="1">
              <a:buFont typeface="Wingdings" pitchFamily="2" charset="2"/>
              <a:buChar char="q"/>
            </a:pPr>
            <a:r>
              <a:rPr lang="en-MX" dirty="0">
                <a:latin typeface="+mj-lt"/>
              </a:rPr>
              <a:t> More equitable scientific partnerships</a:t>
            </a:r>
          </a:p>
          <a:p>
            <a:pPr lvl="1">
              <a:buFont typeface="Wingdings" pitchFamily="2" charset="2"/>
              <a:buChar char="q"/>
            </a:pPr>
            <a:r>
              <a:rPr lang="en-MX" dirty="0">
                <a:latin typeface="+mj-lt"/>
              </a:rPr>
              <a:t> Facilitating access to funding</a:t>
            </a:r>
          </a:p>
          <a:p>
            <a:pPr lvl="1">
              <a:buFont typeface="Wingdings" pitchFamily="2" charset="2"/>
              <a:buChar char="q"/>
            </a:pPr>
            <a:r>
              <a:rPr lang="en-MX" dirty="0">
                <a:latin typeface="+mj-lt"/>
              </a:rPr>
              <a:t> Expanding representation in scientific boards, conferences, etc</a:t>
            </a:r>
          </a:p>
          <a:p>
            <a:pPr>
              <a:buFont typeface="Wingdings" pitchFamily="2" charset="2"/>
              <a:buChar char="q"/>
            </a:pPr>
            <a:r>
              <a:rPr lang="en-MX" dirty="0">
                <a:latin typeface="+mj-lt"/>
              </a:rPr>
              <a:t> Conclusions</a:t>
            </a:r>
          </a:p>
          <a:p>
            <a:pPr>
              <a:buFont typeface="Wingdings" pitchFamily="2" charset="2"/>
              <a:buChar char="q"/>
            </a:pPr>
            <a:endParaRPr lang="en-MX" dirty="0">
              <a:latin typeface="+mj-lt"/>
            </a:endParaRPr>
          </a:p>
          <a:p>
            <a:pPr>
              <a:buFont typeface="Wingdings" pitchFamily="2" charset="2"/>
              <a:buChar char="q"/>
            </a:pPr>
            <a:endParaRPr lang="en-MX" dirty="0">
              <a:latin typeface="+mj-lt"/>
            </a:endParaRPr>
          </a:p>
        </p:txBody>
      </p:sp>
    </p:spTree>
    <p:extLst>
      <p:ext uri="{BB962C8B-B14F-4D97-AF65-F5344CB8AC3E}">
        <p14:creationId xmlns:p14="http://schemas.microsoft.com/office/powerpoint/2010/main" val="2092249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hart, pie chart&#10;&#10;Description automatically generated">
            <a:extLst>
              <a:ext uri="{FF2B5EF4-FFF2-40B4-BE49-F238E27FC236}">
                <a16:creationId xmlns:a16="http://schemas.microsoft.com/office/drawing/2014/main" id="{142B6E3B-164C-9563-5D7E-BD9F82729120}"/>
              </a:ext>
            </a:extLst>
          </p:cNvPr>
          <p:cNvPicPr>
            <a:picLocks noChangeAspect="1"/>
          </p:cNvPicPr>
          <p:nvPr/>
        </p:nvPicPr>
        <p:blipFill>
          <a:blip r:embed="rId3"/>
          <a:stretch>
            <a:fillRect/>
          </a:stretch>
        </p:blipFill>
        <p:spPr>
          <a:xfrm>
            <a:off x="688439" y="1985942"/>
            <a:ext cx="3701920" cy="3609581"/>
          </a:xfrm>
          <a:prstGeom prst="rect">
            <a:avLst/>
          </a:prstGeom>
        </p:spPr>
      </p:pic>
      <p:pic>
        <p:nvPicPr>
          <p:cNvPr id="35" name="Picture 34" descr="Graphical user interface, text&#10;&#10;Description automatically generated with medium confidence">
            <a:extLst>
              <a:ext uri="{FF2B5EF4-FFF2-40B4-BE49-F238E27FC236}">
                <a16:creationId xmlns:a16="http://schemas.microsoft.com/office/drawing/2014/main" id="{0877570A-0030-D0FD-5CB6-2F44E94260AF}"/>
              </a:ext>
            </a:extLst>
          </p:cNvPr>
          <p:cNvPicPr>
            <a:picLocks noChangeAspect="1"/>
          </p:cNvPicPr>
          <p:nvPr/>
        </p:nvPicPr>
        <p:blipFill>
          <a:blip r:embed="rId4"/>
          <a:stretch>
            <a:fillRect/>
          </a:stretch>
        </p:blipFill>
        <p:spPr>
          <a:xfrm>
            <a:off x="1049412" y="5583670"/>
            <a:ext cx="3354493" cy="936727"/>
          </a:xfrm>
          <a:prstGeom prst="rect">
            <a:avLst/>
          </a:prstGeom>
        </p:spPr>
      </p:pic>
      <p:sp>
        <p:nvSpPr>
          <p:cNvPr id="37" name="TextBox 36">
            <a:extLst>
              <a:ext uri="{FF2B5EF4-FFF2-40B4-BE49-F238E27FC236}">
                <a16:creationId xmlns:a16="http://schemas.microsoft.com/office/drawing/2014/main" id="{0A2B23E9-145D-2627-CF18-ED922746F0FE}"/>
              </a:ext>
            </a:extLst>
          </p:cNvPr>
          <p:cNvSpPr txBox="1"/>
          <p:nvPr/>
        </p:nvSpPr>
        <p:spPr>
          <a:xfrm>
            <a:off x="469601" y="5583669"/>
            <a:ext cx="798648" cy="400110"/>
          </a:xfrm>
          <a:prstGeom prst="rect">
            <a:avLst/>
          </a:prstGeom>
          <a:noFill/>
        </p:spPr>
        <p:txBody>
          <a:bodyPr wrap="square" rtlCol="0">
            <a:spAutoFit/>
          </a:bodyPr>
          <a:lstStyle/>
          <a:p>
            <a:r>
              <a:rPr lang="en-MX" sz="2000" dirty="0">
                <a:latin typeface="Galvji" panose="020B0504020202020204" pitchFamily="34" charset="77"/>
              </a:rPr>
              <a:t>~1%</a:t>
            </a:r>
          </a:p>
        </p:txBody>
      </p:sp>
      <p:sp>
        <p:nvSpPr>
          <p:cNvPr id="4" name="TextBox 3">
            <a:extLst>
              <a:ext uri="{FF2B5EF4-FFF2-40B4-BE49-F238E27FC236}">
                <a16:creationId xmlns:a16="http://schemas.microsoft.com/office/drawing/2014/main" id="{E358EC35-66E1-553E-677E-CEB8AC09571B}"/>
              </a:ext>
            </a:extLst>
          </p:cNvPr>
          <p:cNvSpPr txBox="1"/>
          <p:nvPr/>
        </p:nvSpPr>
        <p:spPr>
          <a:xfrm>
            <a:off x="1544140" y="1587716"/>
            <a:ext cx="2121825" cy="400110"/>
          </a:xfrm>
          <a:prstGeom prst="rect">
            <a:avLst/>
          </a:prstGeom>
          <a:noFill/>
        </p:spPr>
        <p:txBody>
          <a:bodyPr wrap="square" rtlCol="0">
            <a:spAutoFit/>
          </a:bodyPr>
          <a:lstStyle/>
          <a:p>
            <a:r>
              <a:rPr lang="en-MX" sz="2000" dirty="0">
                <a:latin typeface="Galvji" panose="020B0504020202020204" pitchFamily="34" charset="77"/>
              </a:rPr>
              <a:t>PCAWG (2020)</a:t>
            </a:r>
          </a:p>
        </p:txBody>
      </p:sp>
      <p:sp>
        <p:nvSpPr>
          <p:cNvPr id="5" name="Title 1">
            <a:extLst>
              <a:ext uri="{FF2B5EF4-FFF2-40B4-BE49-F238E27FC236}">
                <a16:creationId xmlns:a16="http://schemas.microsoft.com/office/drawing/2014/main" id="{4824C20E-1E3A-98F3-A408-63576F186920}"/>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There is a gross underrepresentation of people of non-European descent in studies of cancer genomics</a:t>
            </a:r>
          </a:p>
        </p:txBody>
      </p:sp>
      <p:sp>
        <p:nvSpPr>
          <p:cNvPr id="2" name="TextBox 1">
            <a:extLst>
              <a:ext uri="{FF2B5EF4-FFF2-40B4-BE49-F238E27FC236}">
                <a16:creationId xmlns:a16="http://schemas.microsoft.com/office/drawing/2014/main" id="{21303DFD-C2DD-B423-88B8-20154BD5E1FF}"/>
              </a:ext>
            </a:extLst>
          </p:cNvPr>
          <p:cNvSpPr txBox="1"/>
          <p:nvPr/>
        </p:nvSpPr>
        <p:spPr>
          <a:xfrm>
            <a:off x="471043" y="5851978"/>
            <a:ext cx="798648" cy="400110"/>
          </a:xfrm>
          <a:prstGeom prst="rect">
            <a:avLst/>
          </a:prstGeom>
          <a:noFill/>
        </p:spPr>
        <p:txBody>
          <a:bodyPr wrap="square" rtlCol="0">
            <a:spAutoFit/>
          </a:bodyPr>
          <a:lstStyle/>
          <a:p>
            <a:r>
              <a:rPr lang="en-MX" sz="2000" dirty="0">
                <a:latin typeface="Galvji" panose="020B0504020202020204" pitchFamily="34" charset="77"/>
              </a:rPr>
              <a:t>~1%</a:t>
            </a:r>
          </a:p>
        </p:txBody>
      </p:sp>
      <p:sp>
        <p:nvSpPr>
          <p:cNvPr id="3" name="TextBox 2">
            <a:extLst>
              <a:ext uri="{FF2B5EF4-FFF2-40B4-BE49-F238E27FC236}">
                <a16:creationId xmlns:a16="http://schemas.microsoft.com/office/drawing/2014/main" id="{54154606-5052-6C5D-0B2E-E55EACA1DC6F}"/>
              </a:ext>
            </a:extLst>
          </p:cNvPr>
          <p:cNvSpPr txBox="1"/>
          <p:nvPr/>
        </p:nvSpPr>
        <p:spPr>
          <a:xfrm>
            <a:off x="2303540" y="5851978"/>
            <a:ext cx="902955" cy="400110"/>
          </a:xfrm>
          <a:prstGeom prst="rect">
            <a:avLst/>
          </a:prstGeom>
          <a:noFill/>
        </p:spPr>
        <p:txBody>
          <a:bodyPr wrap="square" rtlCol="0">
            <a:spAutoFit/>
          </a:bodyPr>
          <a:lstStyle/>
          <a:p>
            <a:r>
              <a:rPr lang="en-MX" sz="2000" dirty="0">
                <a:latin typeface="Galvji" panose="020B0504020202020204" pitchFamily="34" charset="77"/>
              </a:rPr>
              <a:t>~17%</a:t>
            </a:r>
          </a:p>
        </p:txBody>
      </p:sp>
    </p:spTree>
    <p:extLst>
      <p:ext uri="{BB962C8B-B14F-4D97-AF65-F5344CB8AC3E}">
        <p14:creationId xmlns:p14="http://schemas.microsoft.com/office/powerpoint/2010/main" val="3539476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4D17A3E-A8CC-6F98-568D-B5B93E173482}"/>
              </a:ext>
            </a:extLst>
          </p:cNvPr>
          <p:cNvSpPr txBox="1"/>
          <p:nvPr/>
        </p:nvSpPr>
        <p:spPr>
          <a:xfrm>
            <a:off x="1544140" y="1587716"/>
            <a:ext cx="2121825" cy="400110"/>
          </a:xfrm>
          <a:prstGeom prst="rect">
            <a:avLst/>
          </a:prstGeom>
          <a:noFill/>
        </p:spPr>
        <p:txBody>
          <a:bodyPr wrap="square" rtlCol="0">
            <a:spAutoFit/>
          </a:bodyPr>
          <a:lstStyle/>
          <a:p>
            <a:r>
              <a:rPr lang="en-MX" sz="2000" dirty="0">
                <a:latin typeface="Galvji" panose="020B0504020202020204" pitchFamily="34" charset="77"/>
              </a:rPr>
              <a:t>PCAWG (2020)</a:t>
            </a:r>
          </a:p>
        </p:txBody>
      </p:sp>
      <p:pic>
        <p:nvPicPr>
          <p:cNvPr id="27" name="Picture 26" descr="Chart&#10;&#10;Description automatically generated">
            <a:extLst>
              <a:ext uri="{FF2B5EF4-FFF2-40B4-BE49-F238E27FC236}">
                <a16:creationId xmlns:a16="http://schemas.microsoft.com/office/drawing/2014/main" id="{854B0CA5-743F-E2AB-EE05-92D7948ADF33}"/>
              </a:ext>
            </a:extLst>
          </p:cNvPr>
          <p:cNvPicPr>
            <a:picLocks noChangeAspect="1"/>
          </p:cNvPicPr>
          <p:nvPr/>
        </p:nvPicPr>
        <p:blipFill rotWithShape="1">
          <a:blip r:embed="rId3"/>
          <a:srcRect b="5475"/>
          <a:stretch/>
        </p:blipFill>
        <p:spPr>
          <a:xfrm>
            <a:off x="4403906" y="2461019"/>
            <a:ext cx="7258935" cy="3853488"/>
          </a:xfrm>
          <a:prstGeom prst="rect">
            <a:avLst/>
          </a:prstGeom>
        </p:spPr>
      </p:pic>
      <p:sp>
        <p:nvSpPr>
          <p:cNvPr id="28" name="TextBox 27">
            <a:extLst>
              <a:ext uri="{FF2B5EF4-FFF2-40B4-BE49-F238E27FC236}">
                <a16:creationId xmlns:a16="http://schemas.microsoft.com/office/drawing/2014/main" id="{5D260F28-587C-1193-BD2E-AB46AD2D47EF}"/>
              </a:ext>
            </a:extLst>
          </p:cNvPr>
          <p:cNvSpPr txBox="1"/>
          <p:nvPr/>
        </p:nvSpPr>
        <p:spPr>
          <a:xfrm>
            <a:off x="5260570" y="1560699"/>
            <a:ext cx="6388724" cy="1015663"/>
          </a:xfrm>
          <a:prstGeom prst="rect">
            <a:avLst/>
          </a:prstGeom>
          <a:noFill/>
        </p:spPr>
        <p:txBody>
          <a:bodyPr wrap="square" rtlCol="0">
            <a:spAutoFit/>
          </a:bodyPr>
          <a:lstStyle/>
          <a:p>
            <a:pPr algn="ctr"/>
            <a:r>
              <a:rPr lang="en-MX" sz="2000" dirty="0">
                <a:latin typeface="Galvji" panose="020B0504020202020204" pitchFamily="34" charset="77"/>
              </a:rPr>
              <a:t>GWAS: </a:t>
            </a:r>
            <a:r>
              <a:rPr lang="en-US" sz="2000" dirty="0">
                <a:latin typeface="Galvji" panose="020B0504020202020204" pitchFamily="34" charset="77"/>
              </a:rPr>
              <a:t>number of cancer cases included in the discovery stage of GWAS by ancestral population and cancer site</a:t>
            </a:r>
            <a:r>
              <a:rPr lang="en-MX" sz="2000" dirty="0">
                <a:latin typeface="Galvji" panose="020B0504020202020204" pitchFamily="34" charset="77"/>
              </a:rPr>
              <a:t> </a:t>
            </a:r>
          </a:p>
        </p:txBody>
      </p:sp>
      <p:sp>
        <p:nvSpPr>
          <p:cNvPr id="29" name="TextBox 28">
            <a:extLst>
              <a:ext uri="{FF2B5EF4-FFF2-40B4-BE49-F238E27FC236}">
                <a16:creationId xmlns:a16="http://schemas.microsoft.com/office/drawing/2014/main" id="{1666AA3B-CA9F-0E65-5AA5-67A4F7AFC088}"/>
              </a:ext>
            </a:extLst>
          </p:cNvPr>
          <p:cNvSpPr txBox="1"/>
          <p:nvPr/>
        </p:nvSpPr>
        <p:spPr>
          <a:xfrm>
            <a:off x="7113803" y="6349267"/>
            <a:ext cx="6179300" cy="338554"/>
          </a:xfrm>
          <a:prstGeom prst="rect">
            <a:avLst/>
          </a:prstGeom>
          <a:noFill/>
        </p:spPr>
        <p:txBody>
          <a:bodyPr wrap="square" rtlCol="0">
            <a:spAutoFit/>
          </a:bodyPr>
          <a:lstStyle/>
          <a:p>
            <a:pPr algn="ctr"/>
            <a:r>
              <a:rPr lang="es-ES" sz="1600" dirty="0">
                <a:latin typeface="Galvji" panose="020B0504020202020204" pitchFamily="34" charset="77"/>
              </a:rPr>
              <a:t>Park, Cheng and </a:t>
            </a:r>
            <a:r>
              <a:rPr lang="es-ES" sz="1600" dirty="0" err="1">
                <a:latin typeface="Galvji" panose="020B0504020202020204" pitchFamily="34" charset="77"/>
              </a:rPr>
              <a:t>Haiman</a:t>
            </a:r>
            <a:r>
              <a:rPr lang="es-ES" sz="1600" dirty="0">
                <a:latin typeface="Galvji" panose="020B0504020202020204" pitchFamily="34" charset="77"/>
              </a:rPr>
              <a:t> (2018)</a:t>
            </a:r>
            <a:endParaRPr lang="en-MX" sz="1600" dirty="0">
              <a:latin typeface="Galvji" panose="020B0504020202020204" pitchFamily="34" charset="77"/>
            </a:endParaRPr>
          </a:p>
        </p:txBody>
      </p:sp>
      <p:pic>
        <p:nvPicPr>
          <p:cNvPr id="32" name="Picture 31" descr="Chart, pie chart&#10;&#10;Description automatically generated">
            <a:extLst>
              <a:ext uri="{FF2B5EF4-FFF2-40B4-BE49-F238E27FC236}">
                <a16:creationId xmlns:a16="http://schemas.microsoft.com/office/drawing/2014/main" id="{142B6E3B-164C-9563-5D7E-BD9F82729120}"/>
              </a:ext>
            </a:extLst>
          </p:cNvPr>
          <p:cNvPicPr>
            <a:picLocks noChangeAspect="1"/>
          </p:cNvPicPr>
          <p:nvPr/>
        </p:nvPicPr>
        <p:blipFill>
          <a:blip r:embed="rId4"/>
          <a:stretch>
            <a:fillRect/>
          </a:stretch>
        </p:blipFill>
        <p:spPr>
          <a:xfrm>
            <a:off x="688439" y="1985942"/>
            <a:ext cx="3701920" cy="3609581"/>
          </a:xfrm>
          <a:prstGeom prst="rect">
            <a:avLst/>
          </a:prstGeom>
        </p:spPr>
      </p:pic>
      <p:pic>
        <p:nvPicPr>
          <p:cNvPr id="35" name="Picture 34" descr="Graphical user interface, text&#10;&#10;Description automatically generated with medium confidence">
            <a:extLst>
              <a:ext uri="{FF2B5EF4-FFF2-40B4-BE49-F238E27FC236}">
                <a16:creationId xmlns:a16="http://schemas.microsoft.com/office/drawing/2014/main" id="{0877570A-0030-D0FD-5CB6-2F44E94260AF}"/>
              </a:ext>
            </a:extLst>
          </p:cNvPr>
          <p:cNvPicPr>
            <a:picLocks noChangeAspect="1"/>
          </p:cNvPicPr>
          <p:nvPr/>
        </p:nvPicPr>
        <p:blipFill>
          <a:blip r:embed="rId5"/>
          <a:stretch>
            <a:fillRect/>
          </a:stretch>
        </p:blipFill>
        <p:spPr>
          <a:xfrm>
            <a:off x="1049412" y="5583670"/>
            <a:ext cx="3354493" cy="936727"/>
          </a:xfrm>
          <a:prstGeom prst="rect">
            <a:avLst/>
          </a:prstGeom>
        </p:spPr>
      </p:pic>
      <p:sp>
        <p:nvSpPr>
          <p:cNvPr id="37" name="TextBox 36">
            <a:extLst>
              <a:ext uri="{FF2B5EF4-FFF2-40B4-BE49-F238E27FC236}">
                <a16:creationId xmlns:a16="http://schemas.microsoft.com/office/drawing/2014/main" id="{0A2B23E9-145D-2627-CF18-ED922746F0FE}"/>
              </a:ext>
            </a:extLst>
          </p:cNvPr>
          <p:cNvSpPr txBox="1"/>
          <p:nvPr/>
        </p:nvSpPr>
        <p:spPr>
          <a:xfrm>
            <a:off x="469601" y="5583669"/>
            <a:ext cx="798648" cy="400110"/>
          </a:xfrm>
          <a:prstGeom prst="rect">
            <a:avLst/>
          </a:prstGeom>
          <a:noFill/>
        </p:spPr>
        <p:txBody>
          <a:bodyPr wrap="square" rtlCol="0">
            <a:spAutoFit/>
          </a:bodyPr>
          <a:lstStyle/>
          <a:p>
            <a:r>
              <a:rPr lang="en-MX" sz="2000" dirty="0">
                <a:latin typeface="Galvji" panose="020B0504020202020204" pitchFamily="34" charset="77"/>
              </a:rPr>
              <a:t>~1%</a:t>
            </a:r>
          </a:p>
        </p:txBody>
      </p:sp>
      <p:sp>
        <p:nvSpPr>
          <p:cNvPr id="38" name="TextBox 37">
            <a:extLst>
              <a:ext uri="{FF2B5EF4-FFF2-40B4-BE49-F238E27FC236}">
                <a16:creationId xmlns:a16="http://schemas.microsoft.com/office/drawing/2014/main" id="{7DCB67CB-EA92-8514-0B9C-F42AE55DE565}"/>
              </a:ext>
            </a:extLst>
          </p:cNvPr>
          <p:cNvSpPr txBox="1"/>
          <p:nvPr/>
        </p:nvSpPr>
        <p:spPr>
          <a:xfrm>
            <a:off x="8454931" y="4721131"/>
            <a:ext cx="2820428" cy="707886"/>
          </a:xfrm>
          <a:prstGeom prst="rect">
            <a:avLst/>
          </a:prstGeom>
          <a:noFill/>
        </p:spPr>
        <p:txBody>
          <a:bodyPr wrap="square" rtlCol="0">
            <a:spAutoFit/>
          </a:bodyPr>
          <a:lstStyle/>
          <a:p>
            <a:r>
              <a:rPr lang="en-MX" sz="2000" dirty="0">
                <a:latin typeface="Galvji" panose="020B0504020202020204" pitchFamily="34" charset="77"/>
              </a:rPr>
              <a:t>~11% East Asian</a:t>
            </a:r>
          </a:p>
          <a:p>
            <a:r>
              <a:rPr lang="en-MX" sz="2000" dirty="0">
                <a:latin typeface="Galvji" panose="020B0504020202020204" pitchFamily="34" charset="77"/>
              </a:rPr>
              <a:t>~1% Latin American</a:t>
            </a:r>
          </a:p>
        </p:txBody>
      </p:sp>
      <p:pic>
        <p:nvPicPr>
          <p:cNvPr id="2" name="Picture 1" descr="Chart&#10;&#10;Description automatically generated">
            <a:extLst>
              <a:ext uri="{FF2B5EF4-FFF2-40B4-BE49-F238E27FC236}">
                <a16:creationId xmlns:a16="http://schemas.microsoft.com/office/drawing/2014/main" id="{AF5AC880-3525-08A8-6CD2-7F97E2942FD7}"/>
              </a:ext>
            </a:extLst>
          </p:cNvPr>
          <p:cNvPicPr>
            <a:picLocks noChangeAspect="1"/>
          </p:cNvPicPr>
          <p:nvPr/>
        </p:nvPicPr>
        <p:blipFill rotWithShape="1">
          <a:blip r:embed="rId3"/>
          <a:srcRect l="34745" t="94682" r="27889" b="2019"/>
          <a:stretch/>
        </p:blipFill>
        <p:spPr>
          <a:xfrm>
            <a:off x="7440050" y="4451238"/>
            <a:ext cx="4438412" cy="220043"/>
          </a:xfrm>
          <a:prstGeom prst="rect">
            <a:avLst/>
          </a:prstGeom>
        </p:spPr>
      </p:pic>
      <p:sp>
        <p:nvSpPr>
          <p:cNvPr id="5" name="Title 1">
            <a:extLst>
              <a:ext uri="{FF2B5EF4-FFF2-40B4-BE49-F238E27FC236}">
                <a16:creationId xmlns:a16="http://schemas.microsoft.com/office/drawing/2014/main" id="{A9C24898-B701-DB4B-FC8F-7E0FDAEFE52A}"/>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There is a gross underrepresentation of people of non-European descent in studies of cancer genomics</a:t>
            </a:r>
          </a:p>
        </p:txBody>
      </p:sp>
      <p:sp>
        <p:nvSpPr>
          <p:cNvPr id="7" name="TextBox 6">
            <a:extLst>
              <a:ext uri="{FF2B5EF4-FFF2-40B4-BE49-F238E27FC236}">
                <a16:creationId xmlns:a16="http://schemas.microsoft.com/office/drawing/2014/main" id="{5FD29BA4-BC9C-7B2D-E11D-9B03CA2DCF5B}"/>
              </a:ext>
            </a:extLst>
          </p:cNvPr>
          <p:cNvSpPr txBox="1"/>
          <p:nvPr/>
        </p:nvSpPr>
        <p:spPr>
          <a:xfrm>
            <a:off x="471043" y="5851978"/>
            <a:ext cx="798648" cy="400110"/>
          </a:xfrm>
          <a:prstGeom prst="rect">
            <a:avLst/>
          </a:prstGeom>
          <a:noFill/>
        </p:spPr>
        <p:txBody>
          <a:bodyPr wrap="square" rtlCol="0">
            <a:spAutoFit/>
          </a:bodyPr>
          <a:lstStyle/>
          <a:p>
            <a:r>
              <a:rPr lang="en-MX" sz="2000" dirty="0">
                <a:latin typeface="Galvji" panose="020B0504020202020204" pitchFamily="34" charset="77"/>
              </a:rPr>
              <a:t>~1%</a:t>
            </a:r>
          </a:p>
        </p:txBody>
      </p:sp>
      <p:sp>
        <p:nvSpPr>
          <p:cNvPr id="8" name="TextBox 7">
            <a:extLst>
              <a:ext uri="{FF2B5EF4-FFF2-40B4-BE49-F238E27FC236}">
                <a16:creationId xmlns:a16="http://schemas.microsoft.com/office/drawing/2014/main" id="{66614613-D2B4-4E67-332C-D352B85BDFBA}"/>
              </a:ext>
            </a:extLst>
          </p:cNvPr>
          <p:cNvSpPr txBox="1"/>
          <p:nvPr/>
        </p:nvSpPr>
        <p:spPr>
          <a:xfrm>
            <a:off x="2303540" y="5851978"/>
            <a:ext cx="902955" cy="400110"/>
          </a:xfrm>
          <a:prstGeom prst="rect">
            <a:avLst/>
          </a:prstGeom>
          <a:noFill/>
        </p:spPr>
        <p:txBody>
          <a:bodyPr wrap="square" rtlCol="0">
            <a:spAutoFit/>
          </a:bodyPr>
          <a:lstStyle/>
          <a:p>
            <a:r>
              <a:rPr lang="en-MX" sz="2000" dirty="0">
                <a:latin typeface="Galvji" panose="020B0504020202020204" pitchFamily="34" charset="77"/>
              </a:rPr>
              <a:t>~17%</a:t>
            </a:r>
          </a:p>
        </p:txBody>
      </p:sp>
    </p:spTree>
    <p:extLst>
      <p:ext uri="{BB962C8B-B14F-4D97-AF65-F5344CB8AC3E}">
        <p14:creationId xmlns:p14="http://schemas.microsoft.com/office/powerpoint/2010/main" val="2078373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28D3896-9C49-EEA7-2144-98A07CF7292A}"/>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Few studies being conducted outside of the Global North (South Asia)</a:t>
            </a:r>
          </a:p>
        </p:txBody>
      </p:sp>
      <p:sp>
        <p:nvSpPr>
          <p:cNvPr id="9" name="TextBox 8">
            <a:extLst>
              <a:ext uri="{FF2B5EF4-FFF2-40B4-BE49-F238E27FC236}">
                <a16:creationId xmlns:a16="http://schemas.microsoft.com/office/drawing/2014/main" id="{6C1576DC-DEAB-72FD-B654-484AEA04FFD3}"/>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(2021)</a:t>
            </a:r>
            <a:endParaRPr lang="en-MX" sz="1600" dirty="0">
              <a:latin typeface="Galvji" panose="020B0504020202020204" pitchFamily="34" charset="77"/>
            </a:endParaRPr>
          </a:p>
        </p:txBody>
      </p:sp>
      <p:pic>
        <p:nvPicPr>
          <p:cNvPr id="4" name="Picture 3" descr="A graph of different colored lines&#10;&#10;AI-generated content may be incorrect.">
            <a:extLst>
              <a:ext uri="{FF2B5EF4-FFF2-40B4-BE49-F238E27FC236}">
                <a16:creationId xmlns:a16="http://schemas.microsoft.com/office/drawing/2014/main" id="{DD5CA6A2-0FFA-C94B-5FCE-EE928C4AF17B}"/>
              </a:ext>
            </a:extLst>
          </p:cNvPr>
          <p:cNvPicPr>
            <a:picLocks noChangeAspect="1"/>
          </p:cNvPicPr>
          <p:nvPr/>
        </p:nvPicPr>
        <p:blipFill>
          <a:blip r:embed="rId3"/>
          <a:stretch>
            <a:fillRect/>
          </a:stretch>
        </p:blipFill>
        <p:spPr>
          <a:xfrm>
            <a:off x="288802" y="1316129"/>
            <a:ext cx="8350881" cy="5541871"/>
          </a:xfrm>
          <a:prstGeom prst="rect">
            <a:avLst/>
          </a:prstGeom>
        </p:spPr>
      </p:pic>
      <p:sp>
        <p:nvSpPr>
          <p:cNvPr id="10" name="TextBox 9">
            <a:extLst>
              <a:ext uri="{FF2B5EF4-FFF2-40B4-BE49-F238E27FC236}">
                <a16:creationId xmlns:a16="http://schemas.microsoft.com/office/drawing/2014/main" id="{817C6388-AB41-8EE2-8D6C-279DCD541EE9}"/>
              </a:ext>
            </a:extLst>
          </p:cNvPr>
          <p:cNvSpPr txBox="1"/>
          <p:nvPr/>
        </p:nvSpPr>
        <p:spPr>
          <a:xfrm>
            <a:off x="8928924" y="1644957"/>
            <a:ext cx="2389180" cy="2246769"/>
          </a:xfrm>
          <a:prstGeom prst="rect">
            <a:avLst/>
          </a:prstGeom>
          <a:noFill/>
        </p:spPr>
        <p:txBody>
          <a:bodyPr wrap="none" rtlCol="0">
            <a:spAutoFit/>
          </a:bodyPr>
          <a:lstStyle/>
          <a:p>
            <a:r>
              <a:rPr lang="en-MX" sz="2000" dirty="0">
                <a:latin typeface="Euphemia UCAS" panose="020B0503040102020104" pitchFamily="34" charset="-79"/>
                <a:cs typeface="Euphemia UCAS" panose="020B0503040102020104" pitchFamily="34" charset="-79"/>
              </a:rPr>
              <a:t>~160,000 UK</a:t>
            </a:r>
          </a:p>
          <a:p>
            <a:r>
              <a:rPr lang="en-MX" sz="2000" dirty="0">
                <a:latin typeface="Euphemia UCAS" panose="020B0503040102020104" pitchFamily="34" charset="-79"/>
                <a:cs typeface="Euphemia UCAS" panose="020B0503040102020104" pitchFamily="34" charset="-79"/>
              </a:rPr>
              <a:t>~160,000 India</a:t>
            </a:r>
          </a:p>
          <a:p>
            <a:r>
              <a:rPr lang="en-MX" sz="2000" dirty="0">
                <a:latin typeface="Euphemia UCAS" panose="020B0503040102020104" pitchFamily="34" charset="-79"/>
                <a:cs typeface="Euphemia UCAS" panose="020B0503040102020104" pitchFamily="34" charset="-79"/>
              </a:rPr>
              <a:t>~150,000 Germany</a:t>
            </a:r>
          </a:p>
          <a:p>
            <a:r>
              <a:rPr lang="en-MX" sz="2000" dirty="0">
                <a:latin typeface="Euphemia UCAS" panose="020B0503040102020104" pitchFamily="34" charset="-79"/>
                <a:cs typeface="Euphemia UCAS" panose="020B0503040102020104" pitchFamily="34" charset="-79"/>
              </a:rPr>
              <a:t>~100,000 Italy</a:t>
            </a:r>
          </a:p>
          <a:p>
            <a:r>
              <a:rPr lang="en-MX" sz="2000" dirty="0">
                <a:latin typeface="Euphemia UCAS" panose="020B0503040102020104" pitchFamily="34" charset="-79"/>
                <a:cs typeface="Euphemia UCAS" panose="020B0503040102020104" pitchFamily="34" charset="-79"/>
              </a:rPr>
              <a:t>~100,000 France</a:t>
            </a:r>
          </a:p>
          <a:p>
            <a:r>
              <a:rPr lang="en-MX" sz="2000" dirty="0">
                <a:latin typeface="Euphemia UCAS" panose="020B0503040102020104" pitchFamily="34" charset="-79"/>
                <a:cs typeface="Euphemia UCAS" panose="020B0503040102020104" pitchFamily="34" charset="-79"/>
              </a:rPr>
              <a:t>~80,000 Spain</a:t>
            </a:r>
          </a:p>
          <a:p>
            <a:endParaRPr lang="en-MX" sz="2000" dirty="0">
              <a:latin typeface="Euphemia UCAS" panose="020B0503040102020104" pitchFamily="34" charset="-79"/>
              <a:cs typeface="Euphemia UCAS" panose="020B0503040102020104" pitchFamily="34" charset="-79"/>
            </a:endParaRPr>
          </a:p>
        </p:txBody>
      </p:sp>
    </p:spTree>
    <p:extLst>
      <p:ext uri="{BB962C8B-B14F-4D97-AF65-F5344CB8AC3E}">
        <p14:creationId xmlns:p14="http://schemas.microsoft.com/office/powerpoint/2010/main" val="957707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2951D-BBF6-6E4C-1AE6-9D16F42CCD9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9DE4502-EFE5-E1D9-90A3-A21B88AA056A}"/>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Few studies being conducted outside of the Global North (Central Asia)</a:t>
            </a:r>
          </a:p>
        </p:txBody>
      </p:sp>
      <p:sp>
        <p:nvSpPr>
          <p:cNvPr id="9" name="TextBox 8">
            <a:extLst>
              <a:ext uri="{FF2B5EF4-FFF2-40B4-BE49-F238E27FC236}">
                <a16:creationId xmlns:a16="http://schemas.microsoft.com/office/drawing/2014/main" id="{FC0FFFA3-41D8-47C8-FCDE-54962B7BB18B}"/>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(2021)</a:t>
            </a:r>
            <a:endParaRPr lang="en-MX" sz="1600" dirty="0">
              <a:latin typeface="Galvji" panose="020B0504020202020204" pitchFamily="34" charset="77"/>
            </a:endParaRPr>
          </a:p>
        </p:txBody>
      </p:sp>
      <p:sp>
        <p:nvSpPr>
          <p:cNvPr id="2" name="TextBox 1">
            <a:extLst>
              <a:ext uri="{FF2B5EF4-FFF2-40B4-BE49-F238E27FC236}">
                <a16:creationId xmlns:a16="http://schemas.microsoft.com/office/drawing/2014/main" id="{12B56316-7A64-FDB1-6FDE-B7791C561B42}"/>
              </a:ext>
            </a:extLst>
          </p:cNvPr>
          <p:cNvSpPr txBox="1"/>
          <p:nvPr/>
        </p:nvSpPr>
        <p:spPr>
          <a:xfrm>
            <a:off x="8928924" y="1644957"/>
            <a:ext cx="2389180" cy="2246769"/>
          </a:xfrm>
          <a:prstGeom prst="rect">
            <a:avLst/>
          </a:prstGeom>
          <a:noFill/>
        </p:spPr>
        <p:txBody>
          <a:bodyPr wrap="none" rtlCol="0">
            <a:spAutoFit/>
          </a:bodyPr>
          <a:lstStyle/>
          <a:p>
            <a:r>
              <a:rPr lang="en-MX" sz="2000" dirty="0">
                <a:latin typeface="Euphemia UCAS" panose="020B0503040102020104" pitchFamily="34" charset="-79"/>
                <a:cs typeface="Euphemia UCAS" panose="020B0503040102020104" pitchFamily="34" charset="-79"/>
              </a:rPr>
              <a:t>~160,000 UK</a:t>
            </a:r>
          </a:p>
          <a:p>
            <a:r>
              <a:rPr lang="en-MX" sz="2000" dirty="0">
                <a:latin typeface="Euphemia UCAS" panose="020B0503040102020104" pitchFamily="34" charset="-79"/>
                <a:cs typeface="Euphemia UCAS" panose="020B0503040102020104" pitchFamily="34" charset="-79"/>
              </a:rPr>
              <a:t>~160,000 India</a:t>
            </a:r>
          </a:p>
          <a:p>
            <a:r>
              <a:rPr lang="en-MX" sz="2000" dirty="0">
                <a:latin typeface="Euphemia UCAS" panose="020B0503040102020104" pitchFamily="34" charset="-79"/>
                <a:cs typeface="Euphemia UCAS" panose="020B0503040102020104" pitchFamily="34" charset="-79"/>
              </a:rPr>
              <a:t>~150,000 Germany</a:t>
            </a:r>
          </a:p>
          <a:p>
            <a:r>
              <a:rPr lang="en-MX" sz="2000" dirty="0">
                <a:latin typeface="Euphemia UCAS" panose="020B0503040102020104" pitchFamily="34" charset="-79"/>
                <a:cs typeface="Euphemia UCAS" panose="020B0503040102020104" pitchFamily="34" charset="-79"/>
              </a:rPr>
              <a:t>~100,000 Italy</a:t>
            </a:r>
          </a:p>
          <a:p>
            <a:r>
              <a:rPr lang="en-MX" sz="2000" dirty="0">
                <a:latin typeface="Euphemia UCAS" panose="020B0503040102020104" pitchFamily="34" charset="-79"/>
                <a:cs typeface="Euphemia UCAS" panose="020B0503040102020104" pitchFamily="34" charset="-79"/>
              </a:rPr>
              <a:t>~100,000 France</a:t>
            </a:r>
          </a:p>
          <a:p>
            <a:r>
              <a:rPr lang="en-MX" sz="2000" dirty="0">
                <a:latin typeface="Euphemia UCAS" panose="020B0503040102020104" pitchFamily="34" charset="-79"/>
                <a:cs typeface="Euphemia UCAS" panose="020B0503040102020104" pitchFamily="34" charset="-79"/>
              </a:rPr>
              <a:t>~80,000 Spain</a:t>
            </a:r>
          </a:p>
          <a:p>
            <a:endParaRPr lang="en-MX" sz="2000" dirty="0">
              <a:latin typeface="Euphemia UCAS" panose="020B0503040102020104" pitchFamily="34" charset="-79"/>
              <a:cs typeface="Euphemia UCAS" panose="020B0503040102020104" pitchFamily="34" charset="-79"/>
            </a:endParaRPr>
          </a:p>
        </p:txBody>
      </p:sp>
      <p:pic>
        <p:nvPicPr>
          <p:cNvPr id="5" name="Picture 4" descr="A graph of growth in different colors&#10;&#10;AI-generated content may be incorrect.">
            <a:extLst>
              <a:ext uri="{FF2B5EF4-FFF2-40B4-BE49-F238E27FC236}">
                <a16:creationId xmlns:a16="http://schemas.microsoft.com/office/drawing/2014/main" id="{79C4F2D8-3DF1-93D4-0B09-46648AA10DC5}"/>
              </a:ext>
            </a:extLst>
          </p:cNvPr>
          <p:cNvPicPr>
            <a:picLocks noChangeAspect="1"/>
          </p:cNvPicPr>
          <p:nvPr/>
        </p:nvPicPr>
        <p:blipFill>
          <a:blip r:embed="rId3"/>
          <a:stretch>
            <a:fillRect/>
          </a:stretch>
        </p:blipFill>
        <p:spPr>
          <a:xfrm>
            <a:off x="185490" y="1644957"/>
            <a:ext cx="8557506" cy="4738112"/>
          </a:xfrm>
          <a:prstGeom prst="rect">
            <a:avLst/>
          </a:prstGeom>
        </p:spPr>
      </p:pic>
    </p:spTree>
    <p:extLst>
      <p:ext uri="{BB962C8B-B14F-4D97-AF65-F5344CB8AC3E}">
        <p14:creationId xmlns:p14="http://schemas.microsoft.com/office/powerpoint/2010/main" val="38529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F6AFB-618E-55A7-43E8-9B78CBE7501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C3B4D79-2F95-0E6D-E7A7-435FC895AF79}"/>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Few studies being conducted outside of the Global North (South East Asia &amp; Oceania)</a:t>
            </a:r>
          </a:p>
        </p:txBody>
      </p:sp>
      <p:sp>
        <p:nvSpPr>
          <p:cNvPr id="9" name="TextBox 8">
            <a:extLst>
              <a:ext uri="{FF2B5EF4-FFF2-40B4-BE49-F238E27FC236}">
                <a16:creationId xmlns:a16="http://schemas.microsoft.com/office/drawing/2014/main" id="{2691CDE0-9E96-1ADD-86FD-B963AFE8B71B}"/>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(2021)</a:t>
            </a:r>
            <a:endParaRPr lang="en-MX" sz="1600" dirty="0">
              <a:latin typeface="Galvji" panose="020B0504020202020204" pitchFamily="34" charset="77"/>
            </a:endParaRPr>
          </a:p>
        </p:txBody>
      </p:sp>
      <p:sp>
        <p:nvSpPr>
          <p:cNvPr id="2" name="TextBox 1">
            <a:extLst>
              <a:ext uri="{FF2B5EF4-FFF2-40B4-BE49-F238E27FC236}">
                <a16:creationId xmlns:a16="http://schemas.microsoft.com/office/drawing/2014/main" id="{8FF02312-BCEC-667D-0F56-F78CE6A3426F}"/>
              </a:ext>
            </a:extLst>
          </p:cNvPr>
          <p:cNvSpPr txBox="1"/>
          <p:nvPr/>
        </p:nvSpPr>
        <p:spPr>
          <a:xfrm>
            <a:off x="522962" y="4611231"/>
            <a:ext cx="2245230" cy="2246769"/>
          </a:xfrm>
          <a:prstGeom prst="rect">
            <a:avLst/>
          </a:prstGeom>
          <a:noFill/>
        </p:spPr>
        <p:txBody>
          <a:bodyPr wrap="none" rtlCol="0">
            <a:spAutoFit/>
          </a:bodyPr>
          <a:lstStyle/>
          <a:p>
            <a:r>
              <a:rPr lang="en-MX" sz="2000" dirty="0">
                <a:latin typeface="Euphemia UCAS" panose="020B0503040102020104" pitchFamily="34" charset="-79"/>
                <a:cs typeface="Euphemia UCAS" panose="020B0503040102020104" pitchFamily="34" charset="-79"/>
              </a:rPr>
              <a:t>~160,000 UK</a:t>
            </a:r>
          </a:p>
          <a:p>
            <a:r>
              <a:rPr lang="en-MX" sz="2000" dirty="0">
                <a:latin typeface="Euphemia UCAS" panose="020B0503040102020104" pitchFamily="34" charset="-79"/>
                <a:cs typeface="Euphemia UCAS" panose="020B0503040102020104" pitchFamily="34" charset="-79"/>
              </a:rPr>
              <a:t>~160,000 India</a:t>
            </a:r>
          </a:p>
          <a:p>
            <a:r>
              <a:rPr lang="en-MX" sz="2000" dirty="0">
                <a:latin typeface="Euphemia UCAS" panose="020B0503040102020104" pitchFamily="34" charset="-79"/>
                <a:cs typeface="Euphemia UCAS" panose="020B0503040102020104" pitchFamily="34" charset="-79"/>
              </a:rPr>
              <a:t>~100,000 Italy</a:t>
            </a:r>
          </a:p>
          <a:p>
            <a:r>
              <a:rPr lang="en-MX" sz="2000" dirty="0">
                <a:latin typeface="Euphemia UCAS" panose="020B0503040102020104" pitchFamily="34" charset="-79"/>
                <a:cs typeface="Euphemia UCAS" panose="020B0503040102020104" pitchFamily="34" charset="-79"/>
              </a:rPr>
              <a:t>~100,000 France</a:t>
            </a:r>
          </a:p>
          <a:p>
            <a:r>
              <a:rPr lang="en-MX" sz="2000" dirty="0">
                <a:latin typeface="Euphemia UCAS" panose="020B0503040102020104" pitchFamily="34" charset="-79"/>
                <a:cs typeface="Euphemia UCAS" panose="020B0503040102020104" pitchFamily="34" charset="-79"/>
              </a:rPr>
              <a:t>~87,000 Australia</a:t>
            </a:r>
          </a:p>
          <a:p>
            <a:r>
              <a:rPr lang="en-MX" sz="2000" dirty="0">
                <a:latin typeface="Euphemia UCAS" panose="020B0503040102020104" pitchFamily="34" charset="-79"/>
                <a:cs typeface="Euphemia UCAS" panose="020B0503040102020104" pitchFamily="34" charset="-79"/>
              </a:rPr>
              <a:t>~80,000 Spain</a:t>
            </a:r>
          </a:p>
          <a:p>
            <a:endParaRPr lang="en-MX" sz="2000" dirty="0">
              <a:latin typeface="Euphemia UCAS" panose="020B0503040102020104" pitchFamily="34" charset="-79"/>
              <a:cs typeface="Euphemia UCAS" panose="020B0503040102020104" pitchFamily="34" charset="-79"/>
            </a:endParaRPr>
          </a:p>
        </p:txBody>
      </p:sp>
      <p:pic>
        <p:nvPicPr>
          <p:cNvPr id="4" name="Picture 3" descr="A graph of different colored lines&#10;&#10;AI-generated content may be incorrect.">
            <a:extLst>
              <a:ext uri="{FF2B5EF4-FFF2-40B4-BE49-F238E27FC236}">
                <a16:creationId xmlns:a16="http://schemas.microsoft.com/office/drawing/2014/main" id="{E13332DF-F56A-23C1-A396-DDA66E38D6AF}"/>
              </a:ext>
            </a:extLst>
          </p:cNvPr>
          <p:cNvPicPr>
            <a:picLocks noChangeAspect="1"/>
          </p:cNvPicPr>
          <p:nvPr/>
        </p:nvPicPr>
        <p:blipFill>
          <a:blip r:embed="rId3"/>
          <a:stretch>
            <a:fillRect/>
          </a:stretch>
        </p:blipFill>
        <p:spPr>
          <a:xfrm>
            <a:off x="228601" y="1403180"/>
            <a:ext cx="5867400" cy="3058592"/>
          </a:xfrm>
          <a:prstGeom prst="rect">
            <a:avLst/>
          </a:prstGeom>
        </p:spPr>
      </p:pic>
      <p:pic>
        <p:nvPicPr>
          <p:cNvPr id="8" name="Picture 7" descr="A graph of different colored lines&#10;&#10;AI-generated content may be incorrect.">
            <a:extLst>
              <a:ext uri="{FF2B5EF4-FFF2-40B4-BE49-F238E27FC236}">
                <a16:creationId xmlns:a16="http://schemas.microsoft.com/office/drawing/2014/main" id="{80BE3F4B-2D99-A8E4-19FA-FD89A7703DC2}"/>
              </a:ext>
            </a:extLst>
          </p:cNvPr>
          <p:cNvPicPr>
            <a:picLocks noChangeAspect="1"/>
          </p:cNvPicPr>
          <p:nvPr/>
        </p:nvPicPr>
        <p:blipFill>
          <a:blip r:embed="rId4"/>
          <a:stretch>
            <a:fillRect/>
          </a:stretch>
        </p:blipFill>
        <p:spPr>
          <a:xfrm>
            <a:off x="6219569" y="1403180"/>
            <a:ext cx="5597294" cy="3041246"/>
          </a:xfrm>
          <a:prstGeom prst="rect">
            <a:avLst/>
          </a:prstGeom>
        </p:spPr>
      </p:pic>
    </p:spTree>
    <p:extLst>
      <p:ext uri="{BB962C8B-B14F-4D97-AF65-F5344CB8AC3E}">
        <p14:creationId xmlns:p14="http://schemas.microsoft.com/office/powerpoint/2010/main" val="423444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6CA2CE-9661-ADE2-9EAB-0D468DA3E5C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827C22E-D71F-E9F9-F755-39A660F7E2A7}"/>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Few studies being conducted outside of the Global North</a:t>
            </a:r>
          </a:p>
        </p:txBody>
      </p:sp>
      <p:pic>
        <p:nvPicPr>
          <p:cNvPr id="8" name="Picture 7" descr="A graph with numbers and lines&#10;&#10;Description automatically generated">
            <a:extLst>
              <a:ext uri="{FF2B5EF4-FFF2-40B4-BE49-F238E27FC236}">
                <a16:creationId xmlns:a16="http://schemas.microsoft.com/office/drawing/2014/main" id="{9F0F482D-818E-0C83-D373-0744B9524970}"/>
              </a:ext>
            </a:extLst>
          </p:cNvPr>
          <p:cNvPicPr>
            <a:picLocks noChangeAspect="1"/>
          </p:cNvPicPr>
          <p:nvPr/>
        </p:nvPicPr>
        <p:blipFill>
          <a:blip r:embed="rId3"/>
          <a:stretch>
            <a:fillRect/>
          </a:stretch>
        </p:blipFill>
        <p:spPr>
          <a:xfrm>
            <a:off x="366731" y="1249178"/>
            <a:ext cx="7679990" cy="5465128"/>
          </a:xfrm>
          <a:prstGeom prst="rect">
            <a:avLst/>
          </a:prstGeom>
        </p:spPr>
      </p:pic>
      <p:sp>
        <p:nvSpPr>
          <p:cNvPr id="9" name="TextBox 8">
            <a:extLst>
              <a:ext uri="{FF2B5EF4-FFF2-40B4-BE49-F238E27FC236}">
                <a16:creationId xmlns:a16="http://schemas.microsoft.com/office/drawing/2014/main" id="{1748B05B-D341-B8B8-F857-84CBEEFB8D61}"/>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(2021)</a:t>
            </a:r>
            <a:endParaRPr lang="en-MX" sz="1600" dirty="0">
              <a:latin typeface="Galvji" panose="020B0504020202020204" pitchFamily="34" charset="77"/>
            </a:endParaRPr>
          </a:p>
        </p:txBody>
      </p:sp>
      <p:sp>
        <p:nvSpPr>
          <p:cNvPr id="2" name="TextBox 1">
            <a:extLst>
              <a:ext uri="{FF2B5EF4-FFF2-40B4-BE49-F238E27FC236}">
                <a16:creationId xmlns:a16="http://schemas.microsoft.com/office/drawing/2014/main" id="{B6B86F10-3F47-4B2E-7A02-BD3516F70594}"/>
              </a:ext>
            </a:extLst>
          </p:cNvPr>
          <p:cNvSpPr txBox="1"/>
          <p:nvPr/>
        </p:nvSpPr>
        <p:spPr>
          <a:xfrm>
            <a:off x="8928924" y="1644957"/>
            <a:ext cx="2468946" cy="2246769"/>
          </a:xfrm>
          <a:prstGeom prst="rect">
            <a:avLst/>
          </a:prstGeom>
          <a:noFill/>
        </p:spPr>
        <p:txBody>
          <a:bodyPr wrap="none" rtlCol="0">
            <a:spAutoFit/>
          </a:bodyPr>
          <a:lstStyle/>
          <a:p>
            <a:r>
              <a:rPr lang="en-MX" sz="2000" dirty="0">
                <a:latin typeface="Euphemia UCAS" panose="020B0503040102020104" pitchFamily="34" charset="-79"/>
                <a:cs typeface="Euphemia UCAS" panose="020B0503040102020104" pitchFamily="34" charset="-79"/>
              </a:rPr>
              <a:t>~160,000 UK</a:t>
            </a:r>
          </a:p>
          <a:p>
            <a:r>
              <a:rPr lang="en-MX" sz="2000" dirty="0">
                <a:latin typeface="Euphemia UCAS" panose="020B0503040102020104" pitchFamily="34" charset="-79"/>
                <a:cs typeface="Euphemia UCAS" panose="020B0503040102020104" pitchFamily="34" charset="-79"/>
              </a:rPr>
              <a:t>~150,000 Germany</a:t>
            </a:r>
          </a:p>
          <a:p>
            <a:r>
              <a:rPr lang="en-MX" sz="2000" dirty="0">
                <a:latin typeface="Euphemia UCAS" panose="020B0503040102020104" pitchFamily="34" charset="-79"/>
                <a:cs typeface="Euphemia UCAS" panose="020B0503040102020104" pitchFamily="34" charset="-79"/>
              </a:rPr>
              <a:t>~100,000 Italy</a:t>
            </a:r>
          </a:p>
          <a:p>
            <a:r>
              <a:rPr lang="en-MX" sz="2000" dirty="0">
                <a:latin typeface="Euphemia UCAS" panose="020B0503040102020104" pitchFamily="34" charset="-79"/>
                <a:cs typeface="Euphemia UCAS" panose="020B0503040102020104" pitchFamily="34" charset="-79"/>
              </a:rPr>
              <a:t>~100,000 France</a:t>
            </a:r>
          </a:p>
          <a:p>
            <a:r>
              <a:rPr lang="en-MX" sz="2000" dirty="0">
                <a:latin typeface="Euphemia UCAS" panose="020B0503040102020104" pitchFamily="34" charset="-79"/>
                <a:cs typeface="Euphemia UCAS" panose="020B0503040102020104" pitchFamily="34" charset="-79"/>
              </a:rPr>
              <a:t>~80,000 Spain</a:t>
            </a:r>
          </a:p>
          <a:p>
            <a:endParaRPr lang="en-MX" sz="2000" dirty="0">
              <a:latin typeface="Euphemia UCAS" panose="020B0503040102020104" pitchFamily="34" charset="-79"/>
              <a:cs typeface="Euphemia UCAS" panose="020B0503040102020104" pitchFamily="34" charset="-79"/>
            </a:endParaRPr>
          </a:p>
          <a:p>
            <a:r>
              <a:rPr lang="en-MX" sz="2000" dirty="0">
                <a:latin typeface="Euphemia UCAS" panose="020B0503040102020104" pitchFamily="34" charset="-79"/>
                <a:cs typeface="Euphemia UCAS" panose="020B0503040102020104" pitchFamily="34" charset="-79"/>
              </a:rPr>
              <a:t>~74,270 Brazil</a:t>
            </a:r>
          </a:p>
        </p:txBody>
      </p:sp>
    </p:spTree>
    <p:extLst>
      <p:ext uri="{BB962C8B-B14F-4D97-AF65-F5344CB8AC3E}">
        <p14:creationId xmlns:p14="http://schemas.microsoft.com/office/powerpoint/2010/main" val="2085403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28D3896-9C49-EEA7-2144-98A07CF7292A}"/>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Much of the funding for Global South science is from the public sector</a:t>
            </a:r>
          </a:p>
        </p:txBody>
      </p:sp>
      <p:sp>
        <p:nvSpPr>
          <p:cNvPr id="9" name="TextBox 8">
            <a:extLst>
              <a:ext uri="{FF2B5EF4-FFF2-40B4-BE49-F238E27FC236}">
                <a16:creationId xmlns:a16="http://schemas.microsoft.com/office/drawing/2014/main" id="{6C1576DC-DEAB-72FD-B654-484AEA04FFD3}"/>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(2021)</a:t>
            </a:r>
            <a:endParaRPr lang="en-MX" sz="1600" dirty="0">
              <a:latin typeface="Galvji" panose="020B0504020202020204" pitchFamily="34" charset="77"/>
            </a:endParaRPr>
          </a:p>
        </p:txBody>
      </p:sp>
      <p:pic>
        <p:nvPicPr>
          <p:cNvPr id="4" name="Picture 3" descr="A graph of the number of funds in south asia&#10;&#10;AI-generated content may be incorrect.">
            <a:extLst>
              <a:ext uri="{FF2B5EF4-FFF2-40B4-BE49-F238E27FC236}">
                <a16:creationId xmlns:a16="http://schemas.microsoft.com/office/drawing/2014/main" id="{123829F3-A29D-5CCB-A98A-2DF5985F0C7E}"/>
              </a:ext>
            </a:extLst>
          </p:cNvPr>
          <p:cNvPicPr>
            <a:picLocks noChangeAspect="1"/>
          </p:cNvPicPr>
          <p:nvPr/>
        </p:nvPicPr>
        <p:blipFill>
          <a:blip r:embed="rId3"/>
          <a:stretch>
            <a:fillRect/>
          </a:stretch>
        </p:blipFill>
        <p:spPr>
          <a:xfrm>
            <a:off x="191852" y="1314920"/>
            <a:ext cx="4566277" cy="3067844"/>
          </a:xfrm>
          <a:prstGeom prst="rect">
            <a:avLst/>
          </a:prstGeom>
        </p:spPr>
      </p:pic>
      <p:pic>
        <p:nvPicPr>
          <p:cNvPr id="8" name="Picture 7" descr="A graph of a number of people&#10;&#10;AI-generated content may be incorrect.">
            <a:extLst>
              <a:ext uri="{FF2B5EF4-FFF2-40B4-BE49-F238E27FC236}">
                <a16:creationId xmlns:a16="http://schemas.microsoft.com/office/drawing/2014/main" id="{FB42C58C-1E0B-60A0-89D1-507EE9D43B94}"/>
              </a:ext>
            </a:extLst>
          </p:cNvPr>
          <p:cNvPicPr>
            <a:picLocks noChangeAspect="1"/>
          </p:cNvPicPr>
          <p:nvPr/>
        </p:nvPicPr>
        <p:blipFill>
          <a:blip r:embed="rId4"/>
          <a:stretch>
            <a:fillRect/>
          </a:stretch>
        </p:blipFill>
        <p:spPr>
          <a:xfrm>
            <a:off x="5082171" y="1314920"/>
            <a:ext cx="6723226" cy="2082835"/>
          </a:xfrm>
          <a:prstGeom prst="rect">
            <a:avLst/>
          </a:prstGeom>
        </p:spPr>
      </p:pic>
      <p:pic>
        <p:nvPicPr>
          <p:cNvPr id="11" name="Picture 10">
            <a:extLst>
              <a:ext uri="{FF2B5EF4-FFF2-40B4-BE49-F238E27FC236}">
                <a16:creationId xmlns:a16="http://schemas.microsoft.com/office/drawing/2014/main" id="{077CA6BA-7CF6-CFB6-2C6A-7EACF8CDFA02}"/>
              </a:ext>
            </a:extLst>
          </p:cNvPr>
          <p:cNvPicPr>
            <a:picLocks noChangeAspect="1"/>
          </p:cNvPicPr>
          <p:nvPr/>
        </p:nvPicPr>
        <p:blipFill>
          <a:blip r:embed="rId5"/>
          <a:stretch>
            <a:fillRect/>
          </a:stretch>
        </p:blipFill>
        <p:spPr>
          <a:xfrm>
            <a:off x="5381604" y="3469370"/>
            <a:ext cx="6337300" cy="419100"/>
          </a:xfrm>
          <a:prstGeom prst="rect">
            <a:avLst/>
          </a:prstGeom>
        </p:spPr>
      </p:pic>
      <p:pic>
        <p:nvPicPr>
          <p:cNvPr id="15" name="Picture 14" descr="A pie chart with numbers and numbers&#10;&#10;AI-generated content may be incorrect.">
            <a:extLst>
              <a:ext uri="{FF2B5EF4-FFF2-40B4-BE49-F238E27FC236}">
                <a16:creationId xmlns:a16="http://schemas.microsoft.com/office/drawing/2014/main" id="{3A789879-932E-C84A-A47A-32247BFEABD0}"/>
              </a:ext>
            </a:extLst>
          </p:cNvPr>
          <p:cNvPicPr>
            <a:picLocks noChangeAspect="1"/>
          </p:cNvPicPr>
          <p:nvPr/>
        </p:nvPicPr>
        <p:blipFill>
          <a:blip r:embed="rId6"/>
          <a:srcRect b="17702"/>
          <a:stretch>
            <a:fillRect/>
          </a:stretch>
        </p:blipFill>
        <p:spPr>
          <a:xfrm>
            <a:off x="3983977" y="3922504"/>
            <a:ext cx="2328862" cy="2810597"/>
          </a:xfrm>
          <a:prstGeom prst="rect">
            <a:avLst/>
          </a:prstGeom>
        </p:spPr>
      </p:pic>
    </p:spTree>
    <p:extLst>
      <p:ext uri="{BB962C8B-B14F-4D97-AF65-F5344CB8AC3E}">
        <p14:creationId xmlns:p14="http://schemas.microsoft.com/office/powerpoint/2010/main" val="2369788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7A9084-EC0C-7F1A-2F73-722F86BF540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7387B67-44E1-FC32-1135-841EDF7B8AFF}"/>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Most of the funding for Latin American science is from the public sector</a:t>
            </a:r>
          </a:p>
        </p:txBody>
      </p:sp>
      <p:sp>
        <p:nvSpPr>
          <p:cNvPr id="9" name="TextBox 8">
            <a:extLst>
              <a:ext uri="{FF2B5EF4-FFF2-40B4-BE49-F238E27FC236}">
                <a16:creationId xmlns:a16="http://schemas.microsoft.com/office/drawing/2014/main" id="{6380FAFE-A55A-64C1-4250-718100C258CD}"/>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(2015)</a:t>
            </a:r>
            <a:endParaRPr lang="en-MX" sz="1600" dirty="0">
              <a:latin typeface="Galvji" panose="020B0504020202020204" pitchFamily="34" charset="77"/>
            </a:endParaRPr>
          </a:p>
        </p:txBody>
      </p:sp>
      <p:pic>
        <p:nvPicPr>
          <p:cNvPr id="3" name="Picture 2" descr="A group of colorful circles with text&#10;&#10;Description automatically generated">
            <a:extLst>
              <a:ext uri="{FF2B5EF4-FFF2-40B4-BE49-F238E27FC236}">
                <a16:creationId xmlns:a16="http://schemas.microsoft.com/office/drawing/2014/main" id="{37126B22-C042-F53D-7956-C60D8627D5E7}"/>
              </a:ext>
            </a:extLst>
          </p:cNvPr>
          <p:cNvPicPr>
            <a:picLocks noChangeAspect="1"/>
          </p:cNvPicPr>
          <p:nvPr/>
        </p:nvPicPr>
        <p:blipFill>
          <a:blip r:embed="rId3"/>
          <a:stretch>
            <a:fillRect/>
          </a:stretch>
        </p:blipFill>
        <p:spPr>
          <a:xfrm>
            <a:off x="398965" y="1469257"/>
            <a:ext cx="5697035" cy="4191000"/>
          </a:xfrm>
          <a:prstGeom prst="rect">
            <a:avLst/>
          </a:prstGeom>
        </p:spPr>
      </p:pic>
      <p:pic>
        <p:nvPicPr>
          <p:cNvPr id="5" name="Picture 4" descr="A group of colorful circles with text&#10;&#10;Description automatically generated">
            <a:extLst>
              <a:ext uri="{FF2B5EF4-FFF2-40B4-BE49-F238E27FC236}">
                <a16:creationId xmlns:a16="http://schemas.microsoft.com/office/drawing/2014/main" id="{0B72A583-4B9E-A5FF-4617-A6784EC0A39C}"/>
              </a:ext>
            </a:extLst>
          </p:cNvPr>
          <p:cNvPicPr>
            <a:picLocks noChangeAspect="1"/>
          </p:cNvPicPr>
          <p:nvPr/>
        </p:nvPicPr>
        <p:blipFill>
          <a:blip r:embed="rId4"/>
          <a:stretch>
            <a:fillRect/>
          </a:stretch>
        </p:blipFill>
        <p:spPr>
          <a:xfrm>
            <a:off x="6185880" y="1887341"/>
            <a:ext cx="5697036" cy="3772916"/>
          </a:xfrm>
          <a:prstGeom prst="rect">
            <a:avLst/>
          </a:prstGeom>
        </p:spPr>
      </p:pic>
    </p:spTree>
    <p:extLst>
      <p:ext uri="{BB962C8B-B14F-4D97-AF65-F5344CB8AC3E}">
        <p14:creationId xmlns:p14="http://schemas.microsoft.com/office/powerpoint/2010/main" val="190631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B0F53-D9D9-0B3E-489D-E5898E0FCD44}"/>
              </a:ext>
            </a:extLst>
          </p:cNvPr>
          <p:cNvSpPr>
            <a:spLocks noGrp="1"/>
          </p:cNvSpPr>
          <p:nvPr>
            <p:ph type="title"/>
          </p:nvPr>
        </p:nvSpPr>
        <p:spPr/>
        <p:txBody>
          <a:bodyPr/>
          <a:lstStyle/>
          <a:p>
            <a:pPr algn="ctr"/>
            <a:r>
              <a:rPr lang="en-MX" dirty="0">
                <a:latin typeface="Euphemia UCAS" panose="020B0503040102020104" pitchFamily="34" charset="-79"/>
                <a:cs typeface="Euphemia UCAS" panose="020B0503040102020104" pitchFamily="34" charset="-79"/>
              </a:rPr>
              <a:t>Outline</a:t>
            </a:r>
          </a:p>
        </p:txBody>
      </p:sp>
      <p:sp>
        <p:nvSpPr>
          <p:cNvPr id="3" name="Content Placeholder 2">
            <a:extLst>
              <a:ext uri="{FF2B5EF4-FFF2-40B4-BE49-F238E27FC236}">
                <a16:creationId xmlns:a16="http://schemas.microsoft.com/office/drawing/2014/main" id="{E6ED6EA6-CFEB-77A8-75A5-3349C1B955AE}"/>
              </a:ext>
            </a:extLst>
          </p:cNvPr>
          <p:cNvSpPr>
            <a:spLocks noGrp="1"/>
          </p:cNvSpPr>
          <p:nvPr>
            <p:ph idx="1"/>
          </p:nvPr>
        </p:nvSpPr>
        <p:spPr>
          <a:xfrm>
            <a:off x="838200" y="1468790"/>
            <a:ext cx="10515600" cy="4923723"/>
          </a:xfrm>
        </p:spPr>
        <p:txBody>
          <a:bodyPr>
            <a:normAutofit fontScale="92500" lnSpcReduction="10000"/>
          </a:bodyPr>
          <a:lstStyle/>
          <a:p>
            <a:pPr>
              <a:buFont typeface="Wingdings" pitchFamily="2" charset="2"/>
              <a:buChar char="q"/>
            </a:pPr>
            <a:r>
              <a:rPr lang="en-MX" dirty="0">
                <a:latin typeface="+mj-lt"/>
              </a:rPr>
              <a:t> Background: The importance of studying diverse populations to understand disease processes</a:t>
            </a:r>
          </a:p>
          <a:p>
            <a:pPr>
              <a:buFont typeface="Wingdings" pitchFamily="2" charset="2"/>
              <a:buChar char="q"/>
            </a:pPr>
            <a:r>
              <a:rPr lang="en-MX" dirty="0">
                <a:latin typeface="+mj-lt"/>
              </a:rPr>
              <a:t> What is the problem?</a:t>
            </a:r>
          </a:p>
          <a:p>
            <a:pPr lvl="1">
              <a:buFont typeface="Wingdings" pitchFamily="2" charset="2"/>
              <a:buChar char="q"/>
            </a:pPr>
            <a:r>
              <a:rPr lang="en-MX" dirty="0">
                <a:latin typeface="+mj-lt"/>
              </a:rPr>
              <a:t> Very little representation of non-European samples in public repositories</a:t>
            </a:r>
          </a:p>
          <a:p>
            <a:pPr lvl="1">
              <a:buFont typeface="Wingdings" pitchFamily="2" charset="2"/>
              <a:buChar char="q"/>
            </a:pPr>
            <a:r>
              <a:rPr lang="en-MX" dirty="0">
                <a:latin typeface="+mj-lt"/>
              </a:rPr>
              <a:t> Very few studies being conducted outside de Global North</a:t>
            </a:r>
          </a:p>
          <a:p>
            <a:pPr>
              <a:buFont typeface="Wingdings" pitchFamily="2" charset="2"/>
              <a:buChar char="q"/>
            </a:pPr>
            <a:r>
              <a:rPr lang="en-MX" dirty="0">
                <a:latin typeface="+mj-lt"/>
              </a:rPr>
              <a:t> Why does it exist?</a:t>
            </a:r>
          </a:p>
          <a:p>
            <a:pPr lvl="1">
              <a:buFont typeface="Wingdings" pitchFamily="2" charset="2"/>
              <a:buChar char="q"/>
            </a:pPr>
            <a:r>
              <a:rPr lang="en-MX" dirty="0">
                <a:latin typeface="+mj-lt"/>
              </a:rPr>
              <a:t> Lack of support for studies being conduced in the Global South</a:t>
            </a:r>
          </a:p>
          <a:p>
            <a:pPr lvl="1">
              <a:buFont typeface="Wingdings" pitchFamily="2" charset="2"/>
              <a:buChar char="q"/>
            </a:pPr>
            <a:r>
              <a:rPr lang="en-MX" dirty="0">
                <a:latin typeface="+mj-lt"/>
              </a:rPr>
              <a:t>  ‘Helicopter’ science</a:t>
            </a:r>
          </a:p>
          <a:p>
            <a:pPr>
              <a:buFont typeface="Wingdings" pitchFamily="2" charset="2"/>
              <a:buChar char="q"/>
            </a:pPr>
            <a:r>
              <a:rPr lang="en-MX" dirty="0">
                <a:latin typeface="+mj-lt"/>
              </a:rPr>
              <a:t> How can we solve it?</a:t>
            </a:r>
          </a:p>
          <a:p>
            <a:pPr lvl="1">
              <a:buFont typeface="Wingdings" pitchFamily="2" charset="2"/>
              <a:buChar char="q"/>
            </a:pPr>
            <a:r>
              <a:rPr lang="en-MX" dirty="0">
                <a:latin typeface="+mj-lt"/>
              </a:rPr>
              <a:t> More equitable scientific partnerships</a:t>
            </a:r>
          </a:p>
          <a:p>
            <a:pPr lvl="1">
              <a:buFont typeface="Wingdings" pitchFamily="2" charset="2"/>
              <a:buChar char="q"/>
            </a:pPr>
            <a:r>
              <a:rPr lang="en-MX" dirty="0">
                <a:latin typeface="+mj-lt"/>
              </a:rPr>
              <a:t> Facilitating access to funding</a:t>
            </a:r>
          </a:p>
          <a:p>
            <a:pPr lvl="1">
              <a:buFont typeface="Wingdings" pitchFamily="2" charset="2"/>
              <a:buChar char="q"/>
            </a:pPr>
            <a:r>
              <a:rPr lang="en-MX" dirty="0">
                <a:latin typeface="+mj-lt"/>
              </a:rPr>
              <a:t> Expanding representation in scientific boards, conferences, etc</a:t>
            </a:r>
          </a:p>
          <a:p>
            <a:pPr>
              <a:buFont typeface="Wingdings" pitchFamily="2" charset="2"/>
              <a:buChar char="q"/>
            </a:pPr>
            <a:r>
              <a:rPr lang="en-MX" dirty="0">
                <a:latin typeface="+mj-lt"/>
              </a:rPr>
              <a:t> Conclusions</a:t>
            </a:r>
          </a:p>
          <a:p>
            <a:pPr>
              <a:buFont typeface="Wingdings" pitchFamily="2" charset="2"/>
              <a:buChar char="q"/>
            </a:pPr>
            <a:endParaRPr lang="en-MX" dirty="0">
              <a:latin typeface="+mj-lt"/>
            </a:endParaRPr>
          </a:p>
          <a:p>
            <a:pPr>
              <a:buFont typeface="Wingdings" pitchFamily="2" charset="2"/>
              <a:buChar char="q"/>
            </a:pPr>
            <a:endParaRPr lang="en-MX" dirty="0">
              <a:latin typeface="+mj-lt"/>
            </a:endParaRPr>
          </a:p>
        </p:txBody>
      </p:sp>
    </p:spTree>
    <p:extLst>
      <p:ext uri="{BB962C8B-B14F-4D97-AF65-F5344CB8AC3E}">
        <p14:creationId xmlns:p14="http://schemas.microsoft.com/office/powerpoint/2010/main" val="4089662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28D3896-9C49-EEA7-2144-98A07CF7292A}"/>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Generally, there is very little investment in R&amp;D from the public sector in the Global South</a:t>
            </a:r>
          </a:p>
        </p:txBody>
      </p:sp>
      <p:sp>
        <p:nvSpPr>
          <p:cNvPr id="9" name="TextBox 8">
            <a:extLst>
              <a:ext uri="{FF2B5EF4-FFF2-40B4-BE49-F238E27FC236}">
                <a16:creationId xmlns:a16="http://schemas.microsoft.com/office/drawing/2014/main" id="{6C1576DC-DEAB-72FD-B654-484AEA04FFD3}"/>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(2021)</a:t>
            </a:r>
            <a:endParaRPr lang="en-MX" sz="1600" dirty="0">
              <a:latin typeface="Galvji" panose="020B0504020202020204" pitchFamily="34" charset="77"/>
            </a:endParaRPr>
          </a:p>
        </p:txBody>
      </p:sp>
      <p:sp>
        <p:nvSpPr>
          <p:cNvPr id="12" name="TextBox 11">
            <a:extLst>
              <a:ext uri="{FF2B5EF4-FFF2-40B4-BE49-F238E27FC236}">
                <a16:creationId xmlns:a16="http://schemas.microsoft.com/office/drawing/2014/main" id="{3E8BF183-96F1-46FC-2E50-6F147231797C}"/>
              </a:ext>
            </a:extLst>
          </p:cNvPr>
          <p:cNvSpPr txBox="1"/>
          <p:nvPr/>
        </p:nvSpPr>
        <p:spPr>
          <a:xfrm>
            <a:off x="9810715" y="1644957"/>
            <a:ext cx="2032941" cy="1631216"/>
          </a:xfrm>
          <a:prstGeom prst="rect">
            <a:avLst/>
          </a:prstGeom>
          <a:noFill/>
        </p:spPr>
        <p:txBody>
          <a:bodyPr wrap="square" rtlCol="0">
            <a:spAutoFit/>
          </a:bodyPr>
          <a:lstStyle/>
          <a:p>
            <a:r>
              <a:rPr lang="en-MX" sz="2000" dirty="0">
                <a:latin typeface="Euphemia UCAS" panose="020B0503040102020104" pitchFamily="34" charset="-79"/>
                <a:cs typeface="Euphemia UCAS" panose="020B0503040102020104" pitchFamily="34" charset="-79"/>
              </a:rPr>
              <a:t>LatAm: &lt;0.70</a:t>
            </a:r>
          </a:p>
          <a:p>
            <a:r>
              <a:rPr lang="en-MX" sz="2000" dirty="0">
                <a:latin typeface="Euphemia UCAS" panose="020B0503040102020104" pitchFamily="34" charset="-79"/>
                <a:cs typeface="Euphemia UCAS" panose="020B0503040102020104" pitchFamily="34" charset="-79"/>
              </a:rPr>
              <a:t>Brazil: 1.26</a:t>
            </a:r>
          </a:p>
          <a:p>
            <a:endParaRPr lang="en-MX" sz="2000" dirty="0">
              <a:latin typeface="Euphemia UCAS" panose="020B0503040102020104" pitchFamily="34" charset="-79"/>
              <a:cs typeface="Euphemia UCAS" panose="020B0503040102020104" pitchFamily="34" charset="-79"/>
            </a:endParaRPr>
          </a:p>
          <a:p>
            <a:endParaRPr lang="en-MX" sz="2000" dirty="0">
              <a:latin typeface="Euphemia UCAS" panose="020B0503040102020104" pitchFamily="34" charset="-79"/>
              <a:cs typeface="Euphemia UCAS" panose="020B0503040102020104" pitchFamily="34" charset="-79"/>
            </a:endParaRPr>
          </a:p>
          <a:p>
            <a:r>
              <a:rPr lang="en-MX" sz="2000" dirty="0">
                <a:latin typeface="Euphemia UCAS" panose="020B0503040102020104" pitchFamily="34" charset="-79"/>
                <a:cs typeface="Euphemia UCAS" panose="020B0503040102020104" pitchFamily="34" charset="-79"/>
              </a:rPr>
              <a:t>~2.3 EU</a:t>
            </a:r>
          </a:p>
        </p:txBody>
      </p:sp>
      <p:pic>
        <p:nvPicPr>
          <p:cNvPr id="3" name="Picture 2" descr="A graph of the country's growth&#10;&#10;AI-generated content may be incorrect.">
            <a:extLst>
              <a:ext uri="{FF2B5EF4-FFF2-40B4-BE49-F238E27FC236}">
                <a16:creationId xmlns:a16="http://schemas.microsoft.com/office/drawing/2014/main" id="{C0F766AB-85F4-A2B7-9B96-297206A4E75E}"/>
              </a:ext>
            </a:extLst>
          </p:cNvPr>
          <p:cNvPicPr>
            <a:picLocks noChangeAspect="1"/>
          </p:cNvPicPr>
          <p:nvPr/>
        </p:nvPicPr>
        <p:blipFill>
          <a:blip r:embed="rId3"/>
          <a:stretch>
            <a:fillRect/>
          </a:stretch>
        </p:blipFill>
        <p:spPr>
          <a:xfrm>
            <a:off x="348344" y="1346165"/>
            <a:ext cx="4469841" cy="2591557"/>
          </a:xfrm>
          <a:prstGeom prst="rect">
            <a:avLst/>
          </a:prstGeom>
        </p:spPr>
      </p:pic>
      <p:pic>
        <p:nvPicPr>
          <p:cNvPr id="5" name="Picture 4" descr="A graph of growth and progress&#10;&#10;AI-generated content may be incorrect.">
            <a:extLst>
              <a:ext uri="{FF2B5EF4-FFF2-40B4-BE49-F238E27FC236}">
                <a16:creationId xmlns:a16="http://schemas.microsoft.com/office/drawing/2014/main" id="{A3CCB710-39DA-413F-00E6-E35663586148}"/>
              </a:ext>
            </a:extLst>
          </p:cNvPr>
          <p:cNvPicPr>
            <a:picLocks noChangeAspect="1"/>
          </p:cNvPicPr>
          <p:nvPr/>
        </p:nvPicPr>
        <p:blipFill>
          <a:blip r:embed="rId4"/>
          <a:stretch>
            <a:fillRect/>
          </a:stretch>
        </p:blipFill>
        <p:spPr>
          <a:xfrm>
            <a:off x="348344" y="3937722"/>
            <a:ext cx="6081684" cy="2776583"/>
          </a:xfrm>
          <a:prstGeom prst="rect">
            <a:avLst/>
          </a:prstGeom>
        </p:spPr>
      </p:pic>
      <p:pic>
        <p:nvPicPr>
          <p:cNvPr id="8" name="Picture 7" descr="A graph of the country's population&#10;&#10;AI-generated content may be incorrect.">
            <a:extLst>
              <a:ext uri="{FF2B5EF4-FFF2-40B4-BE49-F238E27FC236}">
                <a16:creationId xmlns:a16="http://schemas.microsoft.com/office/drawing/2014/main" id="{D6E91DCD-C4B1-C163-AF74-B9B1B929C938}"/>
              </a:ext>
            </a:extLst>
          </p:cNvPr>
          <p:cNvPicPr>
            <a:picLocks noChangeAspect="1"/>
          </p:cNvPicPr>
          <p:nvPr/>
        </p:nvPicPr>
        <p:blipFill>
          <a:blip r:embed="rId5"/>
          <a:stretch>
            <a:fillRect/>
          </a:stretch>
        </p:blipFill>
        <p:spPr>
          <a:xfrm>
            <a:off x="5214320" y="1386392"/>
            <a:ext cx="4469841" cy="2967621"/>
          </a:xfrm>
          <a:prstGeom prst="rect">
            <a:avLst/>
          </a:prstGeom>
        </p:spPr>
      </p:pic>
      <p:pic>
        <p:nvPicPr>
          <p:cNvPr id="10" name="Picture 9" descr="A graph with numbers and circles&#10;&#10;AI-generated content may be incorrect.">
            <a:extLst>
              <a:ext uri="{FF2B5EF4-FFF2-40B4-BE49-F238E27FC236}">
                <a16:creationId xmlns:a16="http://schemas.microsoft.com/office/drawing/2014/main" id="{D4ADC177-117A-F187-723D-51F00490DE66}"/>
              </a:ext>
            </a:extLst>
          </p:cNvPr>
          <p:cNvPicPr>
            <a:picLocks noChangeAspect="1"/>
          </p:cNvPicPr>
          <p:nvPr/>
        </p:nvPicPr>
        <p:blipFill>
          <a:blip r:embed="rId6"/>
          <a:stretch>
            <a:fillRect/>
          </a:stretch>
        </p:blipFill>
        <p:spPr>
          <a:xfrm>
            <a:off x="6430028" y="4463955"/>
            <a:ext cx="5663300" cy="1667914"/>
          </a:xfrm>
          <a:prstGeom prst="rect">
            <a:avLst/>
          </a:prstGeom>
        </p:spPr>
      </p:pic>
    </p:spTree>
    <p:extLst>
      <p:ext uri="{BB962C8B-B14F-4D97-AF65-F5344CB8AC3E}">
        <p14:creationId xmlns:p14="http://schemas.microsoft.com/office/powerpoint/2010/main" val="3633167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257A03-1F55-A1FF-DE0F-BAAA2403ACC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062FB61-3375-9047-DFF1-B06760E9EE94}"/>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What is the problem? </a:t>
            </a:r>
            <a:r>
              <a:rPr lang="en-MX" sz="3200" dirty="0">
                <a:latin typeface="Euphemia UCAS" panose="020B0503040102020104" pitchFamily="34" charset="-79"/>
                <a:cs typeface="Euphemia UCAS" panose="020B0503040102020104" pitchFamily="34" charset="-79"/>
              </a:rPr>
              <a:t>There is very little investment in R&amp;D from the public sector in Latin America</a:t>
            </a:r>
          </a:p>
        </p:txBody>
      </p:sp>
      <p:sp>
        <p:nvSpPr>
          <p:cNvPr id="9" name="TextBox 8">
            <a:extLst>
              <a:ext uri="{FF2B5EF4-FFF2-40B4-BE49-F238E27FC236}">
                <a16:creationId xmlns:a16="http://schemas.microsoft.com/office/drawing/2014/main" id="{7604ABE2-F177-D02F-7430-4A91B45FC291}"/>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(2021)</a:t>
            </a:r>
            <a:endParaRPr lang="en-MX" sz="1600" dirty="0">
              <a:latin typeface="Galvji" panose="020B0504020202020204" pitchFamily="34" charset="77"/>
            </a:endParaRPr>
          </a:p>
        </p:txBody>
      </p:sp>
      <p:pic>
        <p:nvPicPr>
          <p:cNvPr id="11" name="Picture 10" descr="A graph of different colored lines&#10;&#10;Description automatically generated">
            <a:extLst>
              <a:ext uri="{FF2B5EF4-FFF2-40B4-BE49-F238E27FC236}">
                <a16:creationId xmlns:a16="http://schemas.microsoft.com/office/drawing/2014/main" id="{10B2423E-D670-560E-527A-3CDA7649D424}"/>
              </a:ext>
            </a:extLst>
          </p:cNvPr>
          <p:cNvPicPr>
            <a:picLocks noChangeAspect="1"/>
          </p:cNvPicPr>
          <p:nvPr/>
        </p:nvPicPr>
        <p:blipFill>
          <a:blip r:embed="rId3"/>
          <a:stretch>
            <a:fillRect/>
          </a:stretch>
        </p:blipFill>
        <p:spPr>
          <a:xfrm>
            <a:off x="712106" y="1469257"/>
            <a:ext cx="8639239" cy="4906495"/>
          </a:xfrm>
          <a:prstGeom prst="rect">
            <a:avLst/>
          </a:prstGeom>
        </p:spPr>
      </p:pic>
      <p:sp>
        <p:nvSpPr>
          <p:cNvPr id="12" name="TextBox 11">
            <a:extLst>
              <a:ext uri="{FF2B5EF4-FFF2-40B4-BE49-F238E27FC236}">
                <a16:creationId xmlns:a16="http://schemas.microsoft.com/office/drawing/2014/main" id="{50F9F668-73F3-B61D-F1E0-C1D09BB59D10}"/>
              </a:ext>
            </a:extLst>
          </p:cNvPr>
          <p:cNvSpPr txBox="1"/>
          <p:nvPr/>
        </p:nvSpPr>
        <p:spPr>
          <a:xfrm>
            <a:off x="9810715" y="1644957"/>
            <a:ext cx="2032941" cy="1631216"/>
          </a:xfrm>
          <a:prstGeom prst="rect">
            <a:avLst/>
          </a:prstGeom>
          <a:noFill/>
        </p:spPr>
        <p:txBody>
          <a:bodyPr wrap="square" rtlCol="0">
            <a:spAutoFit/>
          </a:bodyPr>
          <a:lstStyle/>
          <a:p>
            <a:r>
              <a:rPr lang="en-MX" sz="2000" dirty="0">
                <a:latin typeface="Euphemia UCAS" panose="020B0503040102020104" pitchFamily="34" charset="-79"/>
                <a:cs typeface="Euphemia UCAS" panose="020B0503040102020104" pitchFamily="34" charset="-79"/>
              </a:rPr>
              <a:t>LatAm: &lt;0.70</a:t>
            </a:r>
          </a:p>
          <a:p>
            <a:r>
              <a:rPr lang="en-MX" sz="2000" dirty="0">
                <a:latin typeface="Euphemia UCAS" panose="020B0503040102020104" pitchFamily="34" charset="-79"/>
                <a:cs typeface="Euphemia UCAS" panose="020B0503040102020104" pitchFamily="34" charset="-79"/>
              </a:rPr>
              <a:t>Brazil: 1.26</a:t>
            </a:r>
          </a:p>
          <a:p>
            <a:endParaRPr lang="en-MX" sz="2000" dirty="0">
              <a:latin typeface="Euphemia UCAS" panose="020B0503040102020104" pitchFamily="34" charset="-79"/>
              <a:cs typeface="Euphemia UCAS" panose="020B0503040102020104" pitchFamily="34" charset="-79"/>
            </a:endParaRPr>
          </a:p>
          <a:p>
            <a:endParaRPr lang="en-MX" sz="2000" dirty="0">
              <a:latin typeface="Euphemia UCAS" panose="020B0503040102020104" pitchFamily="34" charset="-79"/>
              <a:cs typeface="Euphemia UCAS" panose="020B0503040102020104" pitchFamily="34" charset="-79"/>
            </a:endParaRPr>
          </a:p>
          <a:p>
            <a:r>
              <a:rPr lang="en-MX" sz="2000" dirty="0">
                <a:latin typeface="Euphemia UCAS" panose="020B0503040102020104" pitchFamily="34" charset="-79"/>
                <a:cs typeface="Euphemia UCAS" panose="020B0503040102020104" pitchFamily="34" charset="-79"/>
              </a:rPr>
              <a:t>~2.3 EU</a:t>
            </a:r>
          </a:p>
        </p:txBody>
      </p:sp>
    </p:spTree>
    <p:extLst>
      <p:ext uri="{BB962C8B-B14F-4D97-AF65-F5344CB8AC3E}">
        <p14:creationId xmlns:p14="http://schemas.microsoft.com/office/powerpoint/2010/main" val="2128039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8952EC-D140-A223-A1B0-D8A34D31CAE3}"/>
              </a:ext>
            </a:extLst>
          </p:cNvPr>
          <p:cNvSpPr>
            <a:spLocks noGrp="1"/>
          </p:cNvSpPr>
          <p:nvPr>
            <p:ph type="title"/>
          </p:nvPr>
        </p:nvSpPr>
        <p:spPr>
          <a:xfrm>
            <a:off x="1055794" y="721677"/>
            <a:ext cx="10080413" cy="5049203"/>
          </a:xfrm>
        </p:spPr>
        <p:txBody>
          <a:bodyPr>
            <a:normAutofit/>
          </a:bodyPr>
          <a:lstStyle/>
          <a:p>
            <a:pPr algn="ctr">
              <a:lnSpc>
                <a:spcPct val="150000"/>
              </a:lnSpc>
            </a:pPr>
            <a:r>
              <a:rPr lang="en-MX" sz="3600" dirty="0">
                <a:latin typeface="Galvji" panose="020B0504020202020204" pitchFamily="34" charset="77"/>
                <a:cs typeface="Euphemia UCAS" panose="020B0503040102020104" pitchFamily="34" charset="-79"/>
              </a:rPr>
              <a:t>There is an underrepresentation of samples of non-European ancestry in public repositories, and fewer studies in general being carried out in the Global South, linked to little available funding for scientific research</a:t>
            </a:r>
          </a:p>
        </p:txBody>
      </p:sp>
    </p:spTree>
    <p:extLst>
      <p:ext uri="{BB962C8B-B14F-4D97-AF65-F5344CB8AC3E}">
        <p14:creationId xmlns:p14="http://schemas.microsoft.com/office/powerpoint/2010/main" val="2562108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85C27-4DC4-2B70-1FF4-717927C7E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BA0CC-14F1-EF2C-C73F-60B19D8A8698}"/>
              </a:ext>
            </a:extLst>
          </p:cNvPr>
          <p:cNvSpPr>
            <a:spLocks noGrp="1"/>
          </p:cNvSpPr>
          <p:nvPr>
            <p:ph type="title"/>
          </p:nvPr>
        </p:nvSpPr>
        <p:spPr/>
        <p:txBody>
          <a:bodyPr/>
          <a:lstStyle/>
          <a:p>
            <a:pPr algn="ctr"/>
            <a:r>
              <a:rPr lang="en-MX" dirty="0">
                <a:latin typeface="Euphemia UCAS" panose="020B0503040102020104" pitchFamily="34" charset="-79"/>
                <a:cs typeface="Euphemia UCAS" panose="020B0503040102020104" pitchFamily="34" charset="-79"/>
              </a:rPr>
              <a:t>Outline</a:t>
            </a:r>
          </a:p>
        </p:txBody>
      </p:sp>
      <p:sp>
        <p:nvSpPr>
          <p:cNvPr id="3" name="Content Placeholder 2">
            <a:extLst>
              <a:ext uri="{FF2B5EF4-FFF2-40B4-BE49-F238E27FC236}">
                <a16:creationId xmlns:a16="http://schemas.microsoft.com/office/drawing/2014/main" id="{BCEE18A6-7429-3682-66E8-1D633EC1063F}"/>
              </a:ext>
            </a:extLst>
          </p:cNvPr>
          <p:cNvSpPr>
            <a:spLocks noGrp="1"/>
          </p:cNvSpPr>
          <p:nvPr>
            <p:ph idx="1"/>
          </p:nvPr>
        </p:nvSpPr>
        <p:spPr>
          <a:xfrm>
            <a:off x="838200" y="1468790"/>
            <a:ext cx="10515600" cy="4923723"/>
          </a:xfrm>
        </p:spPr>
        <p:txBody>
          <a:bodyPr>
            <a:normAutofit fontScale="92500" lnSpcReduction="10000"/>
          </a:bodyPr>
          <a:lstStyle/>
          <a:p>
            <a:pPr>
              <a:buFont typeface="Wingdings" pitchFamily="2" charset="2"/>
              <a:buChar char="q"/>
            </a:pPr>
            <a:r>
              <a:rPr lang="en-MX" dirty="0">
                <a:latin typeface="+mj-lt"/>
              </a:rPr>
              <a:t> Background: The importance of studying diverse populations to understand disease processes</a:t>
            </a:r>
          </a:p>
          <a:p>
            <a:pPr>
              <a:buFont typeface="Wingdings" pitchFamily="2" charset="2"/>
              <a:buChar char="q"/>
            </a:pPr>
            <a:r>
              <a:rPr lang="en-MX" dirty="0">
                <a:latin typeface="+mj-lt"/>
              </a:rPr>
              <a:t> What is the problem?</a:t>
            </a:r>
          </a:p>
          <a:p>
            <a:pPr lvl="1">
              <a:buFont typeface="Wingdings" pitchFamily="2" charset="2"/>
              <a:buChar char="q"/>
            </a:pPr>
            <a:r>
              <a:rPr lang="en-MX" dirty="0">
                <a:latin typeface="+mj-lt"/>
              </a:rPr>
              <a:t> Very little representation of non-European samples in public repositories</a:t>
            </a:r>
          </a:p>
          <a:p>
            <a:pPr lvl="1">
              <a:buFont typeface="Wingdings" pitchFamily="2" charset="2"/>
              <a:buChar char="q"/>
            </a:pPr>
            <a:r>
              <a:rPr lang="en-MX" dirty="0">
                <a:latin typeface="+mj-lt"/>
              </a:rPr>
              <a:t> Very few studies being conducted outside de Global North</a:t>
            </a:r>
          </a:p>
          <a:p>
            <a:pPr>
              <a:buFont typeface="Wingdings" pitchFamily="2" charset="2"/>
              <a:buChar char="q"/>
            </a:pPr>
            <a:r>
              <a:rPr lang="en-MX" dirty="0">
                <a:solidFill>
                  <a:srgbClr val="0070C0"/>
                </a:solidFill>
                <a:latin typeface="+mj-lt"/>
              </a:rPr>
              <a:t> Why does it exist?</a:t>
            </a:r>
          </a:p>
          <a:p>
            <a:pPr lvl="1">
              <a:buFont typeface="Wingdings" pitchFamily="2" charset="2"/>
              <a:buChar char="q"/>
            </a:pPr>
            <a:r>
              <a:rPr lang="en-MX" dirty="0">
                <a:solidFill>
                  <a:srgbClr val="0070C0"/>
                </a:solidFill>
                <a:latin typeface="+mj-lt"/>
              </a:rPr>
              <a:t> Lack of support for studies being conduced in the Global South</a:t>
            </a:r>
          </a:p>
          <a:p>
            <a:pPr lvl="1">
              <a:buFont typeface="Wingdings" pitchFamily="2" charset="2"/>
              <a:buChar char="q"/>
            </a:pPr>
            <a:r>
              <a:rPr lang="en-MX" dirty="0">
                <a:solidFill>
                  <a:srgbClr val="0070C0"/>
                </a:solidFill>
                <a:latin typeface="+mj-lt"/>
              </a:rPr>
              <a:t>  ‘Helicopter’ science</a:t>
            </a:r>
          </a:p>
          <a:p>
            <a:pPr>
              <a:buFont typeface="Wingdings" pitchFamily="2" charset="2"/>
              <a:buChar char="q"/>
            </a:pPr>
            <a:r>
              <a:rPr lang="en-MX" dirty="0">
                <a:latin typeface="+mj-lt"/>
              </a:rPr>
              <a:t> How can we solve it?</a:t>
            </a:r>
          </a:p>
          <a:p>
            <a:pPr lvl="1">
              <a:buFont typeface="Wingdings" pitchFamily="2" charset="2"/>
              <a:buChar char="q"/>
            </a:pPr>
            <a:r>
              <a:rPr lang="en-MX" dirty="0">
                <a:latin typeface="+mj-lt"/>
              </a:rPr>
              <a:t> More equitable scientific partnerships</a:t>
            </a:r>
          </a:p>
          <a:p>
            <a:pPr lvl="1">
              <a:buFont typeface="Wingdings" pitchFamily="2" charset="2"/>
              <a:buChar char="q"/>
            </a:pPr>
            <a:r>
              <a:rPr lang="en-MX" dirty="0">
                <a:latin typeface="+mj-lt"/>
              </a:rPr>
              <a:t> Facilitating access to funding</a:t>
            </a:r>
          </a:p>
          <a:p>
            <a:pPr lvl="1">
              <a:buFont typeface="Wingdings" pitchFamily="2" charset="2"/>
              <a:buChar char="q"/>
            </a:pPr>
            <a:r>
              <a:rPr lang="en-MX" dirty="0">
                <a:latin typeface="+mj-lt"/>
              </a:rPr>
              <a:t> Expanding representation in scientific boards, conferences, etc</a:t>
            </a:r>
          </a:p>
          <a:p>
            <a:pPr>
              <a:buFont typeface="Wingdings" pitchFamily="2" charset="2"/>
              <a:buChar char="q"/>
            </a:pPr>
            <a:r>
              <a:rPr lang="en-MX" dirty="0">
                <a:latin typeface="+mj-lt"/>
              </a:rPr>
              <a:t> Conclusions</a:t>
            </a:r>
          </a:p>
          <a:p>
            <a:pPr>
              <a:buFont typeface="Wingdings" pitchFamily="2" charset="2"/>
              <a:buChar char="q"/>
            </a:pPr>
            <a:endParaRPr lang="en-MX" dirty="0">
              <a:latin typeface="+mj-lt"/>
            </a:endParaRPr>
          </a:p>
          <a:p>
            <a:pPr>
              <a:buFont typeface="Wingdings" pitchFamily="2" charset="2"/>
              <a:buChar char="q"/>
            </a:pPr>
            <a:endParaRPr lang="en-MX" dirty="0">
              <a:latin typeface="+mj-lt"/>
            </a:endParaRPr>
          </a:p>
        </p:txBody>
      </p:sp>
    </p:spTree>
    <p:extLst>
      <p:ext uri="{BB962C8B-B14F-4D97-AF65-F5344CB8AC3E}">
        <p14:creationId xmlns:p14="http://schemas.microsoft.com/office/powerpoint/2010/main" val="3935487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Why does it exist? </a:t>
            </a:r>
            <a:r>
              <a:rPr lang="en-MX" sz="3200" dirty="0">
                <a:latin typeface="Euphemia UCAS" panose="020B0503040102020104" pitchFamily="34" charset="-79"/>
                <a:cs typeface="Euphemia UCAS" panose="020B0503040102020104" pitchFamily="34" charset="-79"/>
              </a:rPr>
              <a:t>Few grants for studies being done in the Global South</a:t>
            </a:r>
          </a:p>
        </p:txBody>
      </p:sp>
      <p:pic>
        <p:nvPicPr>
          <p:cNvPr id="10" name="Picture 9" descr="A screenshot of a report&#10;&#10;Description automatically generated">
            <a:extLst>
              <a:ext uri="{FF2B5EF4-FFF2-40B4-BE49-F238E27FC236}">
                <a16:creationId xmlns:a16="http://schemas.microsoft.com/office/drawing/2014/main" id="{F4DF2384-2ACE-C676-3156-31B01C928912}"/>
              </a:ext>
            </a:extLst>
          </p:cNvPr>
          <p:cNvPicPr>
            <a:picLocks noChangeAspect="1"/>
          </p:cNvPicPr>
          <p:nvPr/>
        </p:nvPicPr>
        <p:blipFill>
          <a:blip r:embed="rId3"/>
          <a:stretch>
            <a:fillRect/>
          </a:stretch>
        </p:blipFill>
        <p:spPr>
          <a:xfrm>
            <a:off x="1092718" y="1328891"/>
            <a:ext cx="9109374" cy="5385415"/>
          </a:xfrm>
          <a:prstGeom prst="rect">
            <a:avLst/>
          </a:prstGeom>
        </p:spPr>
      </p:pic>
      <p:sp>
        <p:nvSpPr>
          <p:cNvPr id="11" name="TextBox 10">
            <a:extLst>
              <a:ext uri="{FF2B5EF4-FFF2-40B4-BE49-F238E27FC236}">
                <a16:creationId xmlns:a16="http://schemas.microsoft.com/office/drawing/2014/main" id="{DE57CB53-E236-C89B-933D-D1E9F6197D89}"/>
              </a:ext>
            </a:extLst>
          </p:cNvPr>
          <p:cNvSpPr txBox="1"/>
          <p:nvPr/>
        </p:nvSpPr>
        <p:spPr>
          <a:xfrm>
            <a:off x="9574261" y="6375752"/>
            <a:ext cx="3140539" cy="338554"/>
          </a:xfrm>
          <a:prstGeom prst="rect">
            <a:avLst/>
          </a:prstGeom>
          <a:noFill/>
        </p:spPr>
        <p:txBody>
          <a:bodyPr wrap="square" rtlCol="0">
            <a:spAutoFit/>
          </a:bodyPr>
          <a:lstStyle/>
          <a:p>
            <a:pPr algn="ctr"/>
            <a:r>
              <a:rPr lang="es-ES" sz="1600" dirty="0">
                <a:latin typeface="Galvji" panose="020B0504020202020204" pitchFamily="34" charset="77"/>
              </a:rPr>
              <a:t>WHO (2020)</a:t>
            </a:r>
            <a:endParaRPr lang="en-MX" sz="1600" dirty="0">
              <a:latin typeface="Galvji" panose="020B0504020202020204" pitchFamily="34" charset="77"/>
            </a:endParaRPr>
          </a:p>
        </p:txBody>
      </p:sp>
      <p:sp>
        <p:nvSpPr>
          <p:cNvPr id="3" name="Rectangle 2">
            <a:extLst>
              <a:ext uri="{FF2B5EF4-FFF2-40B4-BE49-F238E27FC236}">
                <a16:creationId xmlns:a16="http://schemas.microsoft.com/office/drawing/2014/main" id="{CF580A49-62A9-F663-E718-4916A4D8E527}"/>
              </a:ext>
            </a:extLst>
          </p:cNvPr>
          <p:cNvSpPr/>
          <p:nvPr/>
        </p:nvSpPr>
        <p:spPr>
          <a:xfrm>
            <a:off x="981635" y="4746812"/>
            <a:ext cx="9220457" cy="1967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4718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report&#10;&#10;Description automatically generated">
            <a:extLst>
              <a:ext uri="{FF2B5EF4-FFF2-40B4-BE49-F238E27FC236}">
                <a16:creationId xmlns:a16="http://schemas.microsoft.com/office/drawing/2014/main" id="{F4DF2384-2ACE-C676-3156-31B01C928912}"/>
              </a:ext>
            </a:extLst>
          </p:cNvPr>
          <p:cNvPicPr>
            <a:picLocks noChangeAspect="1"/>
          </p:cNvPicPr>
          <p:nvPr/>
        </p:nvPicPr>
        <p:blipFill>
          <a:blip r:embed="rId2"/>
          <a:stretch>
            <a:fillRect/>
          </a:stretch>
        </p:blipFill>
        <p:spPr>
          <a:xfrm>
            <a:off x="1092718" y="1328891"/>
            <a:ext cx="9109374" cy="5385415"/>
          </a:xfrm>
          <a:prstGeom prst="rect">
            <a:avLst/>
          </a:prstGeom>
        </p:spPr>
      </p:pic>
      <p:sp>
        <p:nvSpPr>
          <p:cNvPr id="11" name="TextBox 10">
            <a:extLst>
              <a:ext uri="{FF2B5EF4-FFF2-40B4-BE49-F238E27FC236}">
                <a16:creationId xmlns:a16="http://schemas.microsoft.com/office/drawing/2014/main" id="{DE57CB53-E236-C89B-933D-D1E9F6197D89}"/>
              </a:ext>
            </a:extLst>
          </p:cNvPr>
          <p:cNvSpPr txBox="1"/>
          <p:nvPr/>
        </p:nvSpPr>
        <p:spPr>
          <a:xfrm>
            <a:off x="9574261" y="6375752"/>
            <a:ext cx="3140539" cy="338554"/>
          </a:xfrm>
          <a:prstGeom prst="rect">
            <a:avLst/>
          </a:prstGeom>
          <a:noFill/>
        </p:spPr>
        <p:txBody>
          <a:bodyPr wrap="square" rtlCol="0">
            <a:spAutoFit/>
          </a:bodyPr>
          <a:lstStyle/>
          <a:p>
            <a:pPr algn="ctr"/>
            <a:r>
              <a:rPr lang="es-ES" sz="1600" dirty="0">
                <a:latin typeface="Galvji" panose="020B0504020202020204" pitchFamily="34" charset="77"/>
              </a:rPr>
              <a:t>WHO (2020)</a:t>
            </a:r>
            <a:endParaRPr lang="en-MX" sz="1600" dirty="0">
              <a:latin typeface="Galvji" panose="020B0504020202020204" pitchFamily="34" charset="77"/>
            </a:endParaRPr>
          </a:p>
        </p:txBody>
      </p:sp>
      <p:sp>
        <p:nvSpPr>
          <p:cNvPr id="2" name="TextBox 1">
            <a:extLst>
              <a:ext uri="{FF2B5EF4-FFF2-40B4-BE49-F238E27FC236}">
                <a16:creationId xmlns:a16="http://schemas.microsoft.com/office/drawing/2014/main" id="{01F51CC7-83B5-DEE6-7D3B-438D00B60DF9}"/>
              </a:ext>
            </a:extLst>
          </p:cNvPr>
          <p:cNvSpPr txBox="1"/>
          <p:nvPr/>
        </p:nvSpPr>
        <p:spPr>
          <a:xfrm>
            <a:off x="2627037" y="6368634"/>
            <a:ext cx="896094" cy="338554"/>
          </a:xfrm>
          <a:prstGeom prst="rect">
            <a:avLst/>
          </a:prstGeom>
          <a:noFill/>
        </p:spPr>
        <p:txBody>
          <a:bodyPr wrap="square" rtlCol="0">
            <a:spAutoFit/>
          </a:bodyPr>
          <a:lstStyle/>
          <a:p>
            <a:pPr algn="ctr"/>
            <a:r>
              <a:rPr lang="es-ES" sz="1600" dirty="0">
                <a:latin typeface="Galvji" panose="020B0504020202020204" pitchFamily="34" charset="77"/>
              </a:rPr>
              <a:t>99%</a:t>
            </a:r>
            <a:endParaRPr lang="en-MX" sz="1600" dirty="0">
              <a:latin typeface="Galvji" panose="020B0504020202020204" pitchFamily="34" charset="77"/>
            </a:endParaRPr>
          </a:p>
        </p:txBody>
      </p:sp>
      <p:sp>
        <p:nvSpPr>
          <p:cNvPr id="6" name="Title 1">
            <a:extLst>
              <a:ext uri="{FF2B5EF4-FFF2-40B4-BE49-F238E27FC236}">
                <a16:creationId xmlns:a16="http://schemas.microsoft.com/office/drawing/2014/main" id="{80E06021-8D91-FA66-6A01-6942147109C5}"/>
              </a:ext>
            </a:extLst>
          </p:cNvPr>
          <p:cNvSpPr txBox="1">
            <a:spLocks/>
          </p:cNvSpPr>
          <p:nvPr/>
        </p:nvSpPr>
        <p:spPr>
          <a:xfrm>
            <a:off x="105034" y="143694"/>
            <a:ext cx="1198193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MX" sz="3200" b="1">
                <a:latin typeface="Euphemia UCAS" panose="020B0503040102020104" pitchFamily="34" charset="-79"/>
                <a:cs typeface="Euphemia UCAS" panose="020B0503040102020104" pitchFamily="34" charset="-79"/>
              </a:rPr>
              <a:t>Why does it exist? </a:t>
            </a:r>
            <a:r>
              <a:rPr lang="en-MX" sz="3200">
                <a:latin typeface="Euphemia UCAS" panose="020B0503040102020104" pitchFamily="34" charset="-79"/>
                <a:cs typeface="Euphemia UCAS" panose="020B0503040102020104" pitchFamily="34" charset="-79"/>
              </a:rPr>
              <a:t>Few grants for studies being done in the Global South</a:t>
            </a:r>
            <a:endParaRPr lang="en-MX" sz="3200" dirty="0">
              <a:latin typeface="Euphemia UCAS" panose="020B0503040102020104" pitchFamily="34" charset="-79"/>
              <a:cs typeface="Euphemia UCAS" panose="020B0503040102020104" pitchFamily="34" charset="-79"/>
            </a:endParaRPr>
          </a:p>
        </p:txBody>
      </p:sp>
    </p:spTree>
    <p:extLst>
      <p:ext uri="{BB962C8B-B14F-4D97-AF65-F5344CB8AC3E}">
        <p14:creationId xmlns:p14="http://schemas.microsoft.com/office/powerpoint/2010/main" val="1652012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57CB53-E236-C89B-933D-D1E9F6197D89}"/>
              </a:ext>
            </a:extLst>
          </p:cNvPr>
          <p:cNvSpPr txBox="1"/>
          <p:nvPr/>
        </p:nvSpPr>
        <p:spPr>
          <a:xfrm>
            <a:off x="9574261" y="6375752"/>
            <a:ext cx="3140539" cy="338554"/>
          </a:xfrm>
          <a:prstGeom prst="rect">
            <a:avLst/>
          </a:prstGeom>
          <a:noFill/>
        </p:spPr>
        <p:txBody>
          <a:bodyPr wrap="square" rtlCol="0">
            <a:spAutoFit/>
          </a:bodyPr>
          <a:lstStyle/>
          <a:p>
            <a:pPr algn="ctr"/>
            <a:r>
              <a:rPr lang="es-ES" sz="1600" dirty="0">
                <a:latin typeface="Galvji" panose="020B0504020202020204" pitchFamily="34" charset="77"/>
              </a:rPr>
              <a:t>WHO (2020)</a:t>
            </a:r>
            <a:endParaRPr lang="en-MX" sz="1600" dirty="0">
              <a:latin typeface="Galvji" panose="020B0504020202020204" pitchFamily="34" charset="77"/>
            </a:endParaRPr>
          </a:p>
        </p:txBody>
      </p:sp>
      <p:pic>
        <p:nvPicPr>
          <p:cNvPr id="13" name="Picture 12">
            <a:extLst>
              <a:ext uri="{FF2B5EF4-FFF2-40B4-BE49-F238E27FC236}">
                <a16:creationId xmlns:a16="http://schemas.microsoft.com/office/drawing/2014/main" id="{E61DD1F6-9DCB-82BC-6C02-E671909B77E6}"/>
              </a:ext>
            </a:extLst>
          </p:cNvPr>
          <p:cNvPicPr>
            <a:picLocks noChangeAspect="1"/>
          </p:cNvPicPr>
          <p:nvPr/>
        </p:nvPicPr>
        <p:blipFill>
          <a:blip r:embed="rId2"/>
          <a:stretch>
            <a:fillRect/>
          </a:stretch>
        </p:blipFill>
        <p:spPr>
          <a:xfrm>
            <a:off x="310061" y="1469257"/>
            <a:ext cx="5785939" cy="5229786"/>
          </a:xfrm>
          <a:prstGeom prst="rect">
            <a:avLst/>
          </a:prstGeom>
        </p:spPr>
      </p:pic>
      <p:sp>
        <p:nvSpPr>
          <p:cNvPr id="6" name="Title 1">
            <a:extLst>
              <a:ext uri="{FF2B5EF4-FFF2-40B4-BE49-F238E27FC236}">
                <a16:creationId xmlns:a16="http://schemas.microsoft.com/office/drawing/2014/main" id="{479F4E32-F0C1-FE7C-3B7A-9DADD0C0F03D}"/>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Why does it exist? </a:t>
            </a:r>
            <a:r>
              <a:rPr lang="en-MX" sz="3200" dirty="0">
                <a:latin typeface="Euphemia UCAS" panose="020B0503040102020104" pitchFamily="34" charset="-79"/>
                <a:cs typeface="Euphemia UCAS" panose="020B0503040102020104" pitchFamily="34" charset="-79"/>
              </a:rPr>
              <a:t>Few grants for studies being done in the Global South</a:t>
            </a:r>
          </a:p>
        </p:txBody>
      </p:sp>
    </p:spTree>
    <p:extLst>
      <p:ext uri="{BB962C8B-B14F-4D97-AF65-F5344CB8AC3E}">
        <p14:creationId xmlns:p14="http://schemas.microsoft.com/office/powerpoint/2010/main" val="72430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57CB53-E236-C89B-933D-D1E9F6197D89}"/>
              </a:ext>
            </a:extLst>
          </p:cNvPr>
          <p:cNvSpPr txBox="1"/>
          <p:nvPr/>
        </p:nvSpPr>
        <p:spPr>
          <a:xfrm>
            <a:off x="9574261" y="6375752"/>
            <a:ext cx="3140539" cy="338554"/>
          </a:xfrm>
          <a:prstGeom prst="rect">
            <a:avLst/>
          </a:prstGeom>
          <a:noFill/>
        </p:spPr>
        <p:txBody>
          <a:bodyPr wrap="square" rtlCol="0">
            <a:spAutoFit/>
          </a:bodyPr>
          <a:lstStyle/>
          <a:p>
            <a:pPr algn="ctr"/>
            <a:r>
              <a:rPr lang="es-ES" sz="1600" dirty="0">
                <a:latin typeface="Galvji" panose="020B0504020202020204" pitchFamily="34" charset="77"/>
              </a:rPr>
              <a:t>WHO (2020)</a:t>
            </a:r>
            <a:endParaRPr lang="en-MX" sz="1600" dirty="0">
              <a:latin typeface="Galvji" panose="020B0504020202020204" pitchFamily="34" charset="77"/>
            </a:endParaRPr>
          </a:p>
        </p:txBody>
      </p:sp>
      <p:pic>
        <p:nvPicPr>
          <p:cNvPr id="13" name="Picture 12">
            <a:extLst>
              <a:ext uri="{FF2B5EF4-FFF2-40B4-BE49-F238E27FC236}">
                <a16:creationId xmlns:a16="http://schemas.microsoft.com/office/drawing/2014/main" id="{E61DD1F6-9DCB-82BC-6C02-E671909B77E6}"/>
              </a:ext>
            </a:extLst>
          </p:cNvPr>
          <p:cNvPicPr>
            <a:picLocks noChangeAspect="1"/>
          </p:cNvPicPr>
          <p:nvPr/>
        </p:nvPicPr>
        <p:blipFill>
          <a:blip r:embed="rId2"/>
          <a:stretch>
            <a:fillRect/>
          </a:stretch>
        </p:blipFill>
        <p:spPr>
          <a:xfrm>
            <a:off x="310061" y="1469257"/>
            <a:ext cx="5785939" cy="5229786"/>
          </a:xfrm>
          <a:prstGeom prst="rect">
            <a:avLst/>
          </a:prstGeom>
        </p:spPr>
      </p:pic>
      <p:sp>
        <p:nvSpPr>
          <p:cNvPr id="2" name="Rectangle 1">
            <a:extLst>
              <a:ext uri="{FF2B5EF4-FFF2-40B4-BE49-F238E27FC236}">
                <a16:creationId xmlns:a16="http://schemas.microsoft.com/office/drawing/2014/main" id="{941D9971-A97A-61D7-7291-4EC65B5C1E65}"/>
              </a:ext>
            </a:extLst>
          </p:cNvPr>
          <p:cNvSpPr/>
          <p:nvPr/>
        </p:nvSpPr>
        <p:spPr>
          <a:xfrm>
            <a:off x="7275845" y="2673577"/>
            <a:ext cx="3767294" cy="1923981"/>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2400" dirty="0">
                <a:solidFill>
                  <a:schemeClr val="tx1"/>
                </a:solidFill>
                <a:latin typeface="Euphemia UCAS" panose="020B0503040102020104" pitchFamily="34" charset="-79"/>
                <a:cs typeface="Euphemia UCAS" panose="020B0503040102020104" pitchFamily="34" charset="-79"/>
              </a:rPr>
              <a:t>Brain drain</a:t>
            </a:r>
          </a:p>
          <a:p>
            <a:pPr algn="ctr"/>
            <a:r>
              <a:rPr lang="en-MX" sz="2400" dirty="0">
                <a:solidFill>
                  <a:schemeClr val="tx1"/>
                </a:solidFill>
                <a:latin typeface="Euphemia UCAS" panose="020B0503040102020104" pitchFamily="34" charset="-79"/>
                <a:cs typeface="Euphemia UCAS" panose="020B0503040102020104" pitchFamily="34" charset="-79"/>
              </a:rPr>
              <a:t>Job insecurity</a:t>
            </a:r>
          </a:p>
          <a:p>
            <a:pPr algn="ctr"/>
            <a:r>
              <a:rPr lang="en-MX" sz="2400" dirty="0">
                <a:solidFill>
                  <a:schemeClr val="tx1"/>
                </a:solidFill>
                <a:latin typeface="Euphemia UCAS" panose="020B0503040102020104" pitchFamily="34" charset="-79"/>
                <a:cs typeface="Euphemia UCAS" panose="020B0503040102020104" pitchFamily="34" charset="-79"/>
              </a:rPr>
              <a:t>Poor infrastructure</a:t>
            </a:r>
          </a:p>
        </p:txBody>
      </p:sp>
      <p:sp>
        <p:nvSpPr>
          <p:cNvPr id="7" name="Title 1">
            <a:extLst>
              <a:ext uri="{FF2B5EF4-FFF2-40B4-BE49-F238E27FC236}">
                <a16:creationId xmlns:a16="http://schemas.microsoft.com/office/drawing/2014/main" id="{3623F37E-A0ED-1123-3218-3B94E72986BA}"/>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Why does it exist? </a:t>
            </a:r>
            <a:r>
              <a:rPr lang="en-MX" sz="3200" dirty="0">
                <a:latin typeface="Euphemia UCAS" panose="020B0503040102020104" pitchFamily="34" charset="-79"/>
                <a:cs typeface="Euphemia UCAS" panose="020B0503040102020104" pitchFamily="34" charset="-79"/>
              </a:rPr>
              <a:t>Few grants for studies being done in the Global South</a:t>
            </a:r>
          </a:p>
        </p:txBody>
      </p:sp>
    </p:spTree>
    <p:extLst>
      <p:ext uri="{BB962C8B-B14F-4D97-AF65-F5344CB8AC3E}">
        <p14:creationId xmlns:p14="http://schemas.microsoft.com/office/powerpoint/2010/main" val="1581420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7AEE2-B292-E69F-DB0C-8FD3A15435B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4D0DD38-3719-7EF8-DA38-F5829CC9E5E4}"/>
              </a:ext>
            </a:extLst>
          </p:cNvPr>
          <p:cNvSpPr txBox="1"/>
          <p:nvPr/>
        </p:nvSpPr>
        <p:spPr>
          <a:xfrm>
            <a:off x="9574261" y="6375752"/>
            <a:ext cx="3140539" cy="338554"/>
          </a:xfrm>
          <a:prstGeom prst="rect">
            <a:avLst/>
          </a:prstGeom>
          <a:noFill/>
        </p:spPr>
        <p:txBody>
          <a:bodyPr wrap="square" rtlCol="0">
            <a:spAutoFit/>
          </a:bodyPr>
          <a:lstStyle/>
          <a:p>
            <a:pPr algn="ctr"/>
            <a:r>
              <a:rPr lang="es-ES" sz="1600" dirty="0">
                <a:latin typeface="Galvji" panose="020B0504020202020204" pitchFamily="34" charset="77"/>
              </a:rPr>
              <a:t>WHO (2020)</a:t>
            </a:r>
            <a:endParaRPr lang="en-MX" sz="1600" dirty="0">
              <a:latin typeface="Galvji" panose="020B0504020202020204" pitchFamily="34" charset="77"/>
            </a:endParaRPr>
          </a:p>
        </p:txBody>
      </p:sp>
      <p:pic>
        <p:nvPicPr>
          <p:cNvPr id="13" name="Picture 12">
            <a:extLst>
              <a:ext uri="{FF2B5EF4-FFF2-40B4-BE49-F238E27FC236}">
                <a16:creationId xmlns:a16="http://schemas.microsoft.com/office/drawing/2014/main" id="{DC9C91D6-0858-9235-6024-2793E6ECE782}"/>
              </a:ext>
            </a:extLst>
          </p:cNvPr>
          <p:cNvPicPr>
            <a:picLocks noChangeAspect="1"/>
          </p:cNvPicPr>
          <p:nvPr/>
        </p:nvPicPr>
        <p:blipFill>
          <a:blip r:embed="rId2"/>
          <a:stretch>
            <a:fillRect/>
          </a:stretch>
        </p:blipFill>
        <p:spPr>
          <a:xfrm>
            <a:off x="310061" y="1469257"/>
            <a:ext cx="5785939" cy="5229786"/>
          </a:xfrm>
          <a:prstGeom prst="rect">
            <a:avLst/>
          </a:prstGeom>
        </p:spPr>
      </p:pic>
      <p:sp>
        <p:nvSpPr>
          <p:cNvPr id="2" name="Rectangle 1">
            <a:extLst>
              <a:ext uri="{FF2B5EF4-FFF2-40B4-BE49-F238E27FC236}">
                <a16:creationId xmlns:a16="http://schemas.microsoft.com/office/drawing/2014/main" id="{1665076F-4E3E-8E26-DBA5-B6A2AF415040}"/>
              </a:ext>
            </a:extLst>
          </p:cNvPr>
          <p:cNvSpPr/>
          <p:nvPr/>
        </p:nvSpPr>
        <p:spPr>
          <a:xfrm>
            <a:off x="7275845" y="2673577"/>
            <a:ext cx="3767294" cy="1923981"/>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2400" dirty="0">
                <a:solidFill>
                  <a:schemeClr val="tx1"/>
                </a:solidFill>
                <a:latin typeface="Euphemia UCAS" panose="020B0503040102020104" pitchFamily="34" charset="-79"/>
                <a:cs typeface="Euphemia UCAS" panose="020B0503040102020104" pitchFamily="34" charset="-79"/>
              </a:rPr>
              <a:t>Brain drain</a:t>
            </a:r>
          </a:p>
          <a:p>
            <a:pPr algn="ctr"/>
            <a:r>
              <a:rPr lang="en-MX" sz="2400" dirty="0">
                <a:solidFill>
                  <a:schemeClr val="tx1"/>
                </a:solidFill>
                <a:latin typeface="Euphemia UCAS" panose="020B0503040102020104" pitchFamily="34" charset="-79"/>
                <a:cs typeface="Euphemia UCAS" panose="020B0503040102020104" pitchFamily="34" charset="-79"/>
              </a:rPr>
              <a:t>Job insecurity</a:t>
            </a:r>
          </a:p>
          <a:p>
            <a:pPr algn="ctr"/>
            <a:r>
              <a:rPr lang="en-MX" sz="2400" dirty="0">
                <a:solidFill>
                  <a:schemeClr val="tx1"/>
                </a:solidFill>
                <a:latin typeface="Euphemia UCAS" panose="020B0503040102020104" pitchFamily="34" charset="-79"/>
                <a:cs typeface="Euphemia UCAS" panose="020B0503040102020104" pitchFamily="34" charset="-79"/>
              </a:rPr>
              <a:t>Poor infrastructure</a:t>
            </a:r>
          </a:p>
        </p:txBody>
      </p:sp>
      <p:sp>
        <p:nvSpPr>
          <p:cNvPr id="7" name="Title 1">
            <a:extLst>
              <a:ext uri="{FF2B5EF4-FFF2-40B4-BE49-F238E27FC236}">
                <a16:creationId xmlns:a16="http://schemas.microsoft.com/office/drawing/2014/main" id="{3F0406D6-10CD-BB8D-40EE-1F3A4E96502D}"/>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Why does it exist? </a:t>
            </a:r>
            <a:r>
              <a:rPr lang="en-MX" sz="3200" dirty="0">
                <a:latin typeface="Euphemia UCAS" panose="020B0503040102020104" pitchFamily="34" charset="-79"/>
                <a:cs typeface="Euphemia UCAS" panose="020B0503040102020104" pitchFamily="34" charset="-79"/>
              </a:rPr>
              <a:t>Few grants for studies being done in the Global South</a:t>
            </a:r>
          </a:p>
        </p:txBody>
      </p:sp>
      <p:sp>
        <p:nvSpPr>
          <p:cNvPr id="3" name="Rectangle 2">
            <a:extLst>
              <a:ext uri="{FF2B5EF4-FFF2-40B4-BE49-F238E27FC236}">
                <a16:creationId xmlns:a16="http://schemas.microsoft.com/office/drawing/2014/main" id="{7C8878C1-DCF8-3B2F-926D-B4F224F2C9DE}"/>
              </a:ext>
            </a:extLst>
          </p:cNvPr>
          <p:cNvSpPr/>
          <p:nvPr/>
        </p:nvSpPr>
        <p:spPr>
          <a:xfrm>
            <a:off x="7618164" y="5336098"/>
            <a:ext cx="3260507" cy="782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TextBox 3">
            <a:extLst>
              <a:ext uri="{FF2B5EF4-FFF2-40B4-BE49-F238E27FC236}">
                <a16:creationId xmlns:a16="http://schemas.microsoft.com/office/drawing/2014/main" id="{47CF1955-8526-BFBB-8E7E-0E401C194EA2}"/>
              </a:ext>
            </a:extLst>
          </p:cNvPr>
          <p:cNvSpPr txBox="1"/>
          <p:nvPr/>
        </p:nvSpPr>
        <p:spPr>
          <a:xfrm>
            <a:off x="7799294" y="5476394"/>
            <a:ext cx="2946640" cy="461665"/>
          </a:xfrm>
          <a:prstGeom prst="rect">
            <a:avLst/>
          </a:prstGeom>
          <a:noFill/>
        </p:spPr>
        <p:txBody>
          <a:bodyPr wrap="none" rtlCol="0">
            <a:spAutoFit/>
          </a:bodyPr>
          <a:lstStyle/>
          <a:p>
            <a:r>
              <a:rPr lang="en-MX" sz="2400" dirty="0"/>
              <a:t>Scientific partnerships</a:t>
            </a:r>
          </a:p>
        </p:txBody>
      </p:sp>
    </p:spTree>
    <p:extLst>
      <p:ext uri="{BB962C8B-B14F-4D97-AF65-F5344CB8AC3E}">
        <p14:creationId xmlns:p14="http://schemas.microsoft.com/office/powerpoint/2010/main" val="4279334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Scientific partneships can be great</a:t>
            </a:r>
          </a:p>
        </p:txBody>
      </p:sp>
      <p:sp>
        <p:nvSpPr>
          <p:cNvPr id="5" name="Content Placeholder 2">
            <a:extLst>
              <a:ext uri="{FF2B5EF4-FFF2-40B4-BE49-F238E27FC236}">
                <a16:creationId xmlns:a16="http://schemas.microsoft.com/office/drawing/2014/main" id="{666C93E1-D10A-EF5D-F40A-0D2C819E6D8D}"/>
              </a:ext>
            </a:extLst>
          </p:cNvPr>
          <p:cNvSpPr>
            <a:spLocks noGrp="1"/>
          </p:cNvSpPr>
          <p:nvPr>
            <p:ph idx="1"/>
          </p:nvPr>
        </p:nvSpPr>
        <p:spPr>
          <a:xfrm>
            <a:off x="838200" y="1468790"/>
            <a:ext cx="10515600" cy="4923723"/>
          </a:xfrm>
        </p:spPr>
        <p:txBody>
          <a:bodyPr>
            <a:normAutofit/>
          </a:bodyPr>
          <a:lstStyle/>
          <a:p>
            <a:pPr>
              <a:buFont typeface="Wingdings" pitchFamily="2" charset="2"/>
              <a:buChar char="q"/>
            </a:pPr>
            <a:r>
              <a:rPr lang="en-MX" dirty="0">
                <a:latin typeface="+mj-lt"/>
              </a:rPr>
              <a:t> Enhance knowledge sharing</a:t>
            </a:r>
          </a:p>
          <a:p>
            <a:pPr>
              <a:buFont typeface="Wingdings" pitchFamily="2" charset="2"/>
              <a:buChar char="q"/>
            </a:pPr>
            <a:r>
              <a:rPr lang="en-MX" dirty="0">
                <a:latin typeface="+mj-lt"/>
              </a:rPr>
              <a:t> Complementary expertise             more exciting science!</a:t>
            </a:r>
          </a:p>
          <a:p>
            <a:pPr>
              <a:buFont typeface="Wingdings" pitchFamily="2" charset="2"/>
              <a:buChar char="q"/>
            </a:pPr>
            <a:r>
              <a:rPr lang="en-MX" dirty="0">
                <a:latin typeface="+mj-lt"/>
              </a:rPr>
              <a:t> Complementary infrastructure</a:t>
            </a:r>
          </a:p>
          <a:p>
            <a:pPr>
              <a:buFont typeface="Wingdings" pitchFamily="2" charset="2"/>
              <a:buChar char="q"/>
            </a:pPr>
            <a:r>
              <a:rPr lang="en-MX" dirty="0">
                <a:latin typeface="+mj-lt"/>
              </a:rPr>
              <a:t> Progress research at a faster pace</a:t>
            </a:r>
          </a:p>
          <a:p>
            <a:pPr>
              <a:buFont typeface="Wingdings" pitchFamily="2" charset="2"/>
              <a:buChar char="q"/>
            </a:pPr>
            <a:r>
              <a:rPr lang="en-MX" dirty="0">
                <a:latin typeface="+mj-lt"/>
              </a:rPr>
              <a:t> Cost sharing</a:t>
            </a:r>
          </a:p>
          <a:p>
            <a:pPr>
              <a:buFont typeface="Wingdings" pitchFamily="2" charset="2"/>
              <a:buChar char="q"/>
            </a:pPr>
            <a:r>
              <a:rPr lang="en-MX" dirty="0">
                <a:latin typeface="+mj-lt"/>
              </a:rPr>
              <a:t> Opportunities for internships and </a:t>
            </a:r>
          </a:p>
          <a:p>
            <a:pPr marL="0" indent="0">
              <a:buNone/>
            </a:pPr>
            <a:r>
              <a:rPr lang="en-MX" dirty="0">
                <a:latin typeface="+mj-lt"/>
              </a:rPr>
              <a:t>	secondments</a:t>
            </a:r>
          </a:p>
          <a:p>
            <a:pPr marL="0" indent="0">
              <a:buNone/>
            </a:pPr>
            <a:r>
              <a:rPr lang="en-MX" dirty="0">
                <a:latin typeface="+mj-lt"/>
              </a:rPr>
              <a:t>…</a:t>
            </a:r>
          </a:p>
          <a:p>
            <a:pPr>
              <a:buFont typeface="Wingdings" pitchFamily="2" charset="2"/>
              <a:buChar char="q"/>
            </a:pPr>
            <a:endParaRPr lang="en-MX" dirty="0">
              <a:latin typeface="+mj-lt"/>
            </a:endParaRPr>
          </a:p>
        </p:txBody>
      </p:sp>
      <p:sp>
        <p:nvSpPr>
          <p:cNvPr id="6" name="Right Arrow 5">
            <a:extLst>
              <a:ext uri="{FF2B5EF4-FFF2-40B4-BE49-F238E27FC236}">
                <a16:creationId xmlns:a16="http://schemas.microsoft.com/office/drawing/2014/main" id="{5D25859B-E12D-F734-0C57-5458267D5CD6}"/>
              </a:ext>
            </a:extLst>
          </p:cNvPr>
          <p:cNvSpPr/>
          <p:nvPr/>
        </p:nvSpPr>
        <p:spPr>
          <a:xfrm>
            <a:off x="5269831" y="2093495"/>
            <a:ext cx="481263" cy="252663"/>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11266" name="Picture 2" descr="Benefits of Teamwork | Eternal Sunshine of the IS Mind">
            <a:extLst>
              <a:ext uri="{FF2B5EF4-FFF2-40B4-BE49-F238E27FC236}">
                <a16:creationId xmlns:a16="http://schemas.microsoft.com/office/drawing/2014/main" id="{3C3D5218-137D-515F-8400-F6D251F71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887" y="3429000"/>
            <a:ext cx="4710113" cy="342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54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9DB29-3638-23B5-6784-7C7D56431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F5864-2FC7-21ED-3AFB-A0AC6B6E6E21}"/>
              </a:ext>
            </a:extLst>
          </p:cNvPr>
          <p:cNvSpPr>
            <a:spLocks noGrp="1"/>
          </p:cNvSpPr>
          <p:nvPr>
            <p:ph type="title"/>
          </p:nvPr>
        </p:nvSpPr>
        <p:spPr/>
        <p:txBody>
          <a:bodyPr/>
          <a:lstStyle/>
          <a:p>
            <a:pPr algn="ctr"/>
            <a:r>
              <a:rPr lang="en-MX" dirty="0">
                <a:latin typeface="Euphemia UCAS" panose="020B0503040102020104" pitchFamily="34" charset="-79"/>
                <a:cs typeface="Euphemia UCAS" panose="020B0503040102020104" pitchFamily="34" charset="-79"/>
              </a:rPr>
              <a:t>Outline</a:t>
            </a:r>
          </a:p>
        </p:txBody>
      </p:sp>
      <p:sp>
        <p:nvSpPr>
          <p:cNvPr id="3" name="Content Placeholder 2">
            <a:extLst>
              <a:ext uri="{FF2B5EF4-FFF2-40B4-BE49-F238E27FC236}">
                <a16:creationId xmlns:a16="http://schemas.microsoft.com/office/drawing/2014/main" id="{1C440D5E-358D-5CB9-9835-3057FFCB5986}"/>
              </a:ext>
            </a:extLst>
          </p:cNvPr>
          <p:cNvSpPr>
            <a:spLocks noGrp="1"/>
          </p:cNvSpPr>
          <p:nvPr>
            <p:ph idx="1"/>
          </p:nvPr>
        </p:nvSpPr>
        <p:spPr>
          <a:xfrm>
            <a:off x="838200" y="1468790"/>
            <a:ext cx="10515600" cy="4923723"/>
          </a:xfrm>
        </p:spPr>
        <p:txBody>
          <a:bodyPr>
            <a:normAutofit fontScale="92500" lnSpcReduction="10000"/>
          </a:bodyPr>
          <a:lstStyle/>
          <a:p>
            <a:pPr>
              <a:buFont typeface="Wingdings" pitchFamily="2" charset="2"/>
              <a:buChar char="q"/>
            </a:pPr>
            <a:r>
              <a:rPr lang="en-MX" dirty="0">
                <a:solidFill>
                  <a:srgbClr val="0070C0"/>
                </a:solidFill>
                <a:latin typeface="+mj-lt"/>
              </a:rPr>
              <a:t> Background: The importance of studying diverse populations to understand disease processes</a:t>
            </a:r>
          </a:p>
          <a:p>
            <a:pPr>
              <a:buFont typeface="Wingdings" pitchFamily="2" charset="2"/>
              <a:buChar char="q"/>
            </a:pPr>
            <a:r>
              <a:rPr lang="en-MX" dirty="0">
                <a:latin typeface="+mj-lt"/>
              </a:rPr>
              <a:t> What is the problem?</a:t>
            </a:r>
          </a:p>
          <a:p>
            <a:pPr lvl="1">
              <a:buFont typeface="Wingdings" pitchFamily="2" charset="2"/>
              <a:buChar char="q"/>
            </a:pPr>
            <a:r>
              <a:rPr lang="en-MX" dirty="0">
                <a:latin typeface="+mj-lt"/>
              </a:rPr>
              <a:t> Very little representation of non-European samples in public repositories</a:t>
            </a:r>
          </a:p>
          <a:p>
            <a:pPr lvl="1">
              <a:buFont typeface="Wingdings" pitchFamily="2" charset="2"/>
              <a:buChar char="q"/>
            </a:pPr>
            <a:r>
              <a:rPr lang="en-MX" dirty="0">
                <a:latin typeface="+mj-lt"/>
              </a:rPr>
              <a:t> Very few studies being conducted outside de Global North</a:t>
            </a:r>
          </a:p>
          <a:p>
            <a:pPr>
              <a:buFont typeface="Wingdings" pitchFamily="2" charset="2"/>
              <a:buChar char="q"/>
            </a:pPr>
            <a:r>
              <a:rPr lang="en-MX" dirty="0">
                <a:latin typeface="+mj-lt"/>
              </a:rPr>
              <a:t> Why does it exist?</a:t>
            </a:r>
          </a:p>
          <a:p>
            <a:pPr lvl="1">
              <a:buFont typeface="Wingdings" pitchFamily="2" charset="2"/>
              <a:buChar char="q"/>
            </a:pPr>
            <a:r>
              <a:rPr lang="en-MX" dirty="0">
                <a:latin typeface="+mj-lt"/>
              </a:rPr>
              <a:t> Lack of support for studies being conduced in the Global South</a:t>
            </a:r>
          </a:p>
          <a:p>
            <a:pPr lvl="1">
              <a:buFont typeface="Wingdings" pitchFamily="2" charset="2"/>
              <a:buChar char="q"/>
            </a:pPr>
            <a:r>
              <a:rPr lang="en-MX" dirty="0">
                <a:latin typeface="+mj-lt"/>
              </a:rPr>
              <a:t>  ‘Helicopter’ science</a:t>
            </a:r>
          </a:p>
          <a:p>
            <a:pPr>
              <a:buFont typeface="Wingdings" pitchFamily="2" charset="2"/>
              <a:buChar char="q"/>
            </a:pPr>
            <a:r>
              <a:rPr lang="en-MX" dirty="0">
                <a:latin typeface="+mj-lt"/>
              </a:rPr>
              <a:t> How can we solve it?</a:t>
            </a:r>
          </a:p>
          <a:p>
            <a:pPr lvl="1">
              <a:buFont typeface="Wingdings" pitchFamily="2" charset="2"/>
              <a:buChar char="q"/>
            </a:pPr>
            <a:r>
              <a:rPr lang="en-MX" dirty="0">
                <a:latin typeface="+mj-lt"/>
              </a:rPr>
              <a:t> More equitable scientific partnerships</a:t>
            </a:r>
          </a:p>
          <a:p>
            <a:pPr lvl="1">
              <a:buFont typeface="Wingdings" pitchFamily="2" charset="2"/>
              <a:buChar char="q"/>
            </a:pPr>
            <a:r>
              <a:rPr lang="en-MX" dirty="0">
                <a:latin typeface="+mj-lt"/>
              </a:rPr>
              <a:t> Facilitating access to funding</a:t>
            </a:r>
          </a:p>
          <a:p>
            <a:pPr lvl="1">
              <a:buFont typeface="Wingdings" pitchFamily="2" charset="2"/>
              <a:buChar char="q"/>
            </a:pPr>
            <a:r>
              <a:rPr lang="en-MX" dirty="0">
                <a:latin typeface="+mj-lt"/>
              </a:rPr>
              <a:t> Expanding representation in scientific boards, conferences, etc</a:t>
            </a:r>
          </a:p>
          <a:p>
            <a:pPr>
              <a:buFont typeface="Wingdings" pitchFamily="2" charset="2"/>
              <a:buChar char="q"/>
            </a:pPr>
            <a:r>
              <a:rPr lang="en-MX" dirty="0">
                <a:latin typeface="+mj-lt"/>
              </a:rPr>
              <a:t> Conclusions</a:t>
            </a:r>
          </a:p>
          <a:p>
            <a:pPr>
              <a:buFont typeface="Wingdings" pitchFamily="2" charset="2"/>
              <a:buChar char="q"/>
            </a:pPr>
            <a:endParaRPr lang="en-MX" dirty="0">
              <a:latin typeface="+mj-lt"/>
            </a:endParaRPr>
          </a:p>
          <a:p>
            <a:pPr>
              <a:buFont typeface="Wingdings" pitchFamily="2" charset="2"/>
              <a:buChar char="q"/>
            </a:pPr>
            <a:endParaRPr lang="en-MX" dirty="0">
              <a:latin typeface="+mj-lt"/>
            </a:endParaRPr>
          </a:p>
        </p:txBody>
      </p:sp>
    </p:spTree>
    <p:extLst>
      <p:ext uri="{BB962C8B-B14F-4D97-AF65-F5344CB8AC3E}">
        <p14:creationId xmlns:p14="http://schemas.microsoft.com/office/powerpoint/2010/main" val="3725892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D414D-A7E8-28AE-16DA-FF1D72B537C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C8C5140-D8BD-8B7C-7804-E2FD952F0077}"/>
              </a:ext>
            </a:extLst>
          </p:cNvPr>
          <p:cNvSpPr>
            <a:spLocks noGrp="1"/>
          </p:cNvSpPr>
          <p:nvPr>
            <p:ph type="title"/>
          </p:nvPr>
        </p:nvSpPr>
        <p:spPr>
          <a:xfrm>
            <a:off x="105034" y="143694"/>
            <a:ext cx="11981935"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Collaboration partners</a:t>
            </a:r>
            <a:endParaRPr lang="en-MX" sz="3200" dirty="0">
              <a:latin typeface="Euphemia UCAS" panose="020B0503040102020104" pitchFamily="34" charset="-79"/>
              <a:cs typeface="Euphemia UCAS" panose="020B0503040102020104" pitchFamily="34" charset="-79"/>
            </a:endParaRPr>
          </a:p>
        </p:txBody>
      </p:sp>
      <p:sp>
        <p:nvSpPr>
          <p:cNvPr id="9" name="TextBox 8">
            <a:extLst>
              <a:ext uri="{FF2B5EF4-FFF2-40B4-BE49-F238E27FC236}">
                <a16:creationId xmlns:a16="http://schemas.microsoft.com/office/drawing/2014/main" id="{7D8DD38A-9EF9-CE43-469B-728F1022FB19}"/>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(2021)</a:t>
            </a:r>
            <a:endParaRPr lang="en-MX" sz="1600" dirty="0">
              <a:latin typeface="Galvji" panose="020B0504020202020204" pitchFamily="34" charset="77"/>
            </a:endParaRPr>
          </a:p>
        </p:txBody>
      </p:sp>
      <p:pic>
        <p:nvPicPr>
          <p:cNvPr id="7" name="Picture 6" descr="A table of information with text&#10;&#10;AI-generated content may be incorrect.">
            <a:extLst>
              <a:ext uri="{FF2B5EF4-FFF2-40B4-BE49-F238E27FC236}">
                <a16:creationId xmlns:a16="http://schemas.microsoft.com/office/drawing/2014/main" id="{7BB8245D-3102-0AA6-E6AD-325E1EB68BAB}"/>
              </a:ext>
            </a:extLst>
          </p:cNvPr>
          <p:cNvPicPr>
            <a:picLocks noChangeAspect="1"/>
          </p:cNvPicPr>
          <p:nvPr/>
        </p:nvPicPr>
        <p:blipFill>
          <a:blip r:embed="rId3"/>
          <a:stretch>
            <a:fillRect/>
          </a:stretch>
        </p:blipFill>
        <p:spPr>
          <a:xfrm>
            <a:off x="279103" y="1406807"/>
            <a:ext cx="7772400" cy="2461776"/>
          </a:xfrm>
          <a:prstGeom prst="rect">
            <a:avLst/>
          </a:prstGeom>
        </p:spPr>
      </p:pic>
      <p:sp>
        <p:nvSpPr>
          <p:cNvPr id="3" name="TextBox 2">
            <a:extLst>
              <a:ext uri="{FF2B5EF4-FFF2-40B4-BE49-F238E27FC236}">
                <a16:creationId xmlns:a16="http://schemas.microsoft.com/office/drawing/2014/main" id="{5905EF96-DEBD-E87D-1C0E-FA05330FA336}"/>
              </a:ext>
            </a:extLst>
          </p:cNvPr>
          <p:cNvSpPr txBox="1"/>
          <p:nvPr/>
        </p:nvSpPr>
        <p:spPr>
          <a:xfrm>
            <a:off x="279103" y="1115314"/>
            <a:ext cx="1435073" cy="707886"/>
          </a:xfrm>
          <a:prstGeom prst="rect">
            <a:avLst/>
          </a:prstGeom>
          <a:noFill/>
        </p:spPr>
        <p:txBody>
          <a:bodyPr wrap="none" rtlCol="0">
            <a:spAutoFit/>
          </a:bodyPr>
          <a:lstStyle/>
          <a:p>
            <a:r>
              <a:rPr lang="en-MX" sz="2000" dirty="0">
                <a:latin typeface="Euphemia UCAS" panose="020B0503040102020104" pitchFamily="34" charset="-79"/>
                <a:cs typeface="Euphemia UCAS" panose="020B0503040102020104" pitchFamily="34" charset="-79"/>
              </a:rPr>
              <a:t>South Asia</a:t>
            </a:r>
          </a:p>
          <a:p>
            <a:endParaRPr lang="en-MX" sz="2000" dirty="0">
              <a:latin typeface="Euphemia UCAS" panose="020B0503040102020104" pitchFamily="34" charset="-79"/>
              <a:cs typeface="Euphemia UCAS" panose="020B0503040102020104" pitchFamily="34" charset="-79"/>
            </a:endParaRPr>
          </a:p>
        </p:txBody>
      </p:sp>
      <p:pic>
        <p:nvPicPr>
          <p:cNvPr id="11" name="Picture 10">
            <a:extLst>
              <a:ext uri="{FF2B5EF4-FFF2-40B4-BE49-F238E27FC236}">
                <a16:creationId xmlns:a16="http://schemas.microsoft.com/office/drawing/2014/main" id="{C7E04A20-DCBD-4B32-A1DC-63BAE6811F2A}"/>
              </a:ext>
            </a:extLst>
          </p:cNvPr>
          <p:cNvPicPr>
            <a:picLocks noChangeAspect="1"/>
          </p:cNvPicPr>
          <p:nvPr/>
        </p:nvPicPr>
        <p:blipFill>
          <a:blip r:embed="rId4"/>
          <a:stretch>
            <a:fillRect/>
          </a:stretch>
        </p:blipFill>
        <p:spPr>
          <a:xfrm>
            <a:off x="279103" y="4547040"/>
            <a:ext cx="7772400" cy="904153"/>
          </a:xfrm>
          <a:prstGeom prst="rect">
            <a:avLst/>
          </a:prstGeom>
        </p:spPr>
      </p:pic>
      <p:sp>
        <p:nvSpPr>
          <p:cNvPr id="12" name="TextBox 11">
            <a:extLst>
              <a:ext uri="{FF2B5EF4-FFF2-40B4-BE49-F238E27FC236}">
                <a16:creationId xmlns:a16="http://schemas.microsoft.com/office/drawing/2014/main" id="{CF6A9E4D-7098-861F-4A54-F97307E537FC}"/>
              </a:ext>
            </a:extLst>
          </p:cNvPr>
          <p:cNvSpPr txBox="1"/>
          <p:nvPr/>
        </p:nvSpPr>
        <p:spPr>
          <a:xfrm>
            <a:off x="287571" y="4160076"/>
            <a:ext cx="748923" cy="707886"/>
          </a:xfrm>
          <a:prstGeom prst="rect">
            <a:avLst/>
          </a:prstGeom>
          <a:noFill/>
        </p:spPr>
        <p:txBody>
          <a:bodyPr wrap="none" rtlCol="0">
            <a:spAutoFit/>
          </a:bodyPr>
          <a:lstStyle/>
          <a:p>
            <a:r>
              <a:rPr lang="en-MX" sz="2000" dirty="0">
                <a:latin typeface="Euphemia UCAS" panose="020B0503040102020104" pitchFamily="34" charset="-79"/>
                <a:cs typeface="Euphemia UCAS" panose="020B0503040102020104" pitchFamily="34" charset="-79"/>
              </a:rPr>
              <a:t>India</a:t>
            </a:r>
          </a:p>
          <a:p>
            <a:endParaRPr lang="en-MX" sz="2000" dirty="0">
              <a:latin typeface="Euphemia UCAS" panose="020B0503040102020104" pitchFamily="34" charset="-79"/>
              <a:cs typeface="Euphemia UCAS" panose="020B0503040102020104" pitchFamily="34" charset="-79"/>
            </a:endParaRPr>
          </a:p>
        </p:txBody>
      </p:sp>
    </p:spTree>
    <p:extLst>
      <p:ext uri="{BB962C8B-B14F-4D97-AF65-F5344CB8AC3E}">
        <p14:creationId xmlns:p14="http://schemas.microsoft.com/office/powerpoint/2010/main" val="437437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454C-2FB5-E93A-326F-1B47DEE3E84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4DC5F96-B407-DE36-D1B5-B09EEFBD19BA}"/>
              </a:ext>
            </a:extLst>
          </p:cNvPr>
          <p:cNvSpPr>
            <a:spLocks noGrp="1"/>
          </p:cNvSpPr>
          <p:nvPr>
            <p:ph type="title"/>
          </p:nvPr>
        </p:nvSpPr>
        <p:spPr>
          <a:xfrm>
            <a:off x="8649383" y="806475"/>
            <a:ext cx="3077307"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Collaboration partners</a:t>
            </a:r>
            <a:endParaRPr lang="en-MX" sz="3200" dirty="0">
              <a:latin typeface="Euphemia UCAS" panose="020B0503040102020104" pitchFamily="34" charset="-79"/>
              <a:cs typeface="Euphemia UCAS" panose="020B0503040102020104" pitchFamily="34" charset="-79"/>
            </a:endParaRPr>
          </a:p>
        </p:txBody>
      </p:sp>
      <p:sp>
        <p:nvSpPr>
          <p:cNvPr id="9" name="TextBox 8">
            <a:extLst>
              <a:ext uri="{FF2B5EF4-FFF2-40B4-BE49-F238E27FC236}">
                <a16:creationId xmlns:a16="http://schemas.microsoft.com/office/drawing/2014/main" id="{B62CEDE0-7E65-FFA0-A9B2-7304738D85D7}"/>
              </a:ext>
            </a:extLst>
          </p:cNvPr>
          <p:cNvSpPr txBox="1"/>
          <p:nvPr/>
        </p:nvSpPr>
        <p:spPr>
          <a:xfrm>
            <a:off x="7727758" y="6375752"/>
            <a:ext cx="4825648" cy="338554"/>
          </a:xfrm>
          <a:prstGeom prst="rect">
            <a:avLst/>
          </a:prstGeom>
          <a:noFill/>
        </p:spPr>
        <p:txBody>
          <a:bodyPr wrap="square" rtlCol="0">
            <a:spAutoFit/>
          </a:bodyPr>
          <a:lstStyle/>
          <a:p>
            <a:pPr algn="ctr"/>
            <a:r>
              <a:rPr lang="es-ES" sz="1600" dirty="0">
                <a:latin typeface="Galvji" panose="020B0504020202020204" pitchFamily="34" charset="77"/>
              </a:rPr>
              <a:t>UNESCO (2021)</a:t>
            </a:r>
            <a:endParaRPr lang="en-MX" sz="1600" dirty="0">
              <a:latin typeface="Galvji" panose="020B0504020202020204" pitchFamily="34" charset="77"/>
            </a:endParaRPr>
          </a:p>
        </p:txBody>
      </p:sp>
      <p:sp>
        <p:nvSpPr>
          <p:cNvPr id="3" name="TextBox 2">
            <a:extLst>
              <a:ext uri="{FF2B5EF4-FFF2-40B4-BE49-F238E27FC236}">
                <a16:creationId xmlns:a16="http://schemas.microsoft.com/office/drawing/2014/main" id="{B1658AD6-6ADC-F8F3-A393-87D459E504D6}"/>
              </a:ext>
            </a:extLst>
          </p:cNvPr>
          <p:cNvSpPr txBox="1"/>
          <p:nvPr/>
        </p:nvSpPr>
        <p:spPr>
          <a:xfrm>
            <a:off x="8895507" y="2382466"/>
            <a:ext cx="2768955" cy="1015663"/>
          </a:xfrm>
          <a:prstGeom prst="rect">
            <a:avLst/>
          </a:prstGeom>
          <a:noFill/>
        </p:spPr>
        <p:txBody>
          <a:bodyPr wrap="square" rtlCol="0">
            <a:spAutoFit/>
          </a:bodyPr>
          <a:lstStyle/>
          <a:p>
            <a:pPr algn="ctr"/>
            <a:r>
              <a:rPr lang="en-MX" sz="2000" dirty="0">
                <a:latin typeface="Euphemia UCAS" panose="020B0503040102020104" pitchFamily="34" charset="-79"/>
                <a:cs typeface="Euphemia UCAS" panose="020B0503040102020104" pitchFamily="34" charset="-79"/>
              </a:rPr>
              <a:t>Southeast Asia and Oceania</a:t>
            </a:r>
          </a:p>
          <a:p>
            <a:pPr algn="ctr"/>
            <a:endParaRPr lang="en-MX" sz="2000" dirty="0">
              <a:latin typeface="Euphemia UCAS" panose="020B0503040102020104" pitchFamily="34" charset="-79"/>
              <a:cs typeface="Euphemia UCAS" panose="020B0503040102020104" pitchFamily="34" charset="-79"/>
            </a:endParaRPr>
          </a:p>
        </p:txBody>
      </p:sp>
      <p:pic>
        <p:nvPicPr>
          <p:cNvPr id="8" name="Picture 7" descr="A table with a number of countries/regions&#10;&#10;AI-generated content may be incorrect.">
            <a:extLst>
              <a:ext uri="{FF2B5EF4-FFF2-40B4-BE49-F238E27FC236}">
                <a16:creationId xmlns:a16="http://schemas.microsoft.com/office/drawing/2014/main" id="{DAB821DE-A864-6BF2-2B01-AFD03DB22DC9}"/>
              </a:ext>
            </a:extLst>
          </p:cNvPr>
          <p:cNvPicPr>
            <a:picLocks noChangeAspect="1"/>
          </p:cNvPicPr>
          <p:nvPr/>
        </p:nvPicPr>
        <p:blipFill>
          <a:blip r:embed="rId3"/>
          <a:stretch>
            <a:fillRect/>
          </a:stretch>
        </p:blipFill>
        <p:spPr>
          <a:xfrm>
            <a:off x="578043" y="233029"/>
            <a:ext cx="7772400" cy="6391941"/>
          </a:xfrm>
          <a:prstGeom prst="rect">
            <a:avLst/>
          </a:prstGeom>
        </p:spPr>
      </p:pic>
    </p:spTree>
    <p:extLst>
      <p:ext uri="{BB962C8B-B14F-4D97-AF65-F5344CB8AC3E}">
        <p14:creationId xmlns:p14="http://schemas.microsoft.com/office/powerpoint/2010/main" val="162026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Helicopter science and loss of trust</a:t>
            </a:r>
          </a:p>
        </p:txBody>
      </p:sp>
      <p:sp>
        <p:nvSpPr>
          <p:cNvPr id="2" name="Content Placeholder 2">
            <a:extLst>
              <a:ext uri="{FF2B5EF4-FFF2-40B4-BE49-F238E27FC236}">
                <a16:creationId xmlns:a16="http://schemas.microsoft.com/office/drawing/2014/main" id="{0987C75E-40C0-B832-F218-7D9047D04409}"/>
              </a:ext>
            </a:extLst>
          </p:cNvPr>
          <p:cNvSpPr>
            <a:spLocks noGrp="1"/>
          </p:cNvSpPr>
          <p:nvPr>
            <p:ph idx="1"/>
          </p:nvPr>
        </p:nvSpPr>
        <p:spPr>
          <a:xfrm>
            <a:off x="838200" y="1468790"/>
            <a:ext cx="10515600" cy="4923723"/>
          </a:xfrm>
        </p:spPr>
        <p:txBody>
          <a:bodyPr>
            <a:normAutofit/>
          </a:bodyPr>
          <a:lstStyle/>
          <a:p>
            <a:pPr marL="0" indent="0">
              <a:buNone/>
            </a:pPr>
            <a:r>
              <a:rPr lang="en-MX" dirty="0">
                <a:latin typeface="+mj-lt"/>
              </a:rPr>
              <a:t>“</a:t>
            </a:r>
            <a:r>
              <a:rPr lang="en-US" b="1" dirty="0">
                <a:latin typeface="+mj-lt"/>
              </a:rPr>
              <a:t>Neo-colonial research </a:t>
            </a:r>
            <a:r>
              <a:rPr lang="en-US" dirty="0">
                <a:latin typeface="+mj-lt"/>
              </a:rPr>
              <a:t>or neo-colonial science, frequently described as </a:t>
            </a:r>
            <a:r>
              <a:rPr lang="en-US" b="1" dirty="0">
                <a:latin typeface="+mj-lt"/>
              </a:rPr>
              <a:t>helicopter research</a:t>
            </a:r>
            <a:r>
              <a:rPr lang="en-US" dirty="0">
                <a:latin typeface="+mj-lt"/>
              </a:rPr>
              <a:t>, parachute science or research, parasitic research, or safari study, is when </a:t>
            </a:r>
            <a:r>
              <a:rPr lang="en-US" dirty="0">
                <a:solidFill>
                  <a:schemeClr val="accent5">
                    <a:lumMod val="75000"/>
                  </a:schemeClr>
                </a:solidFill>
                <a:latin typeface="+mj-lt"/>
              </a:rPr>
              <a:t>researchers from wealthier countries go to a developing country, collect information, travel back to their country, analyze the data and samples, and publish the results with no or little involvement of local researchers</a:t>
            </a:r>
            <a:r>
              <a:rPr lang="en-US" dirty="0">
                <a:latin typeface="+mj-lt"/>
              </a:rPr>
              <a:t>.” – Wikipedia</a:t>
            </a:r>
          </a:p>
          <a:p>
            <a:pPr marL="0" indent="0">
              <a:buNone/>
            </a:pPr>
            <a:endParaRPr lang="en-US" dirty="0">
              <a:latin typeface="+mj-lt"/>
            </a:endParaRPr>
          </a:p>
          <a:p>
            <a:pPr marL="0" indent="0">
              <a:buNone/>
            </a:pPr>
            <a:r>
              <a:rPr lang="en-US" dirty="0">
                <a:latin typeface="+mj-lt"/>
              </a:rPr>
              <a:t>“In the medical world: "A popular term for a clinical or epidemiologic research </a:t>
            </a:r>
            <a:r>
              <a:rPr lang="en-US" dirty="0">
                <a:solidFill>
                  <a:schemeClr val="accent5">
                    <a:lumMod val="75000"/>
                  </a:schemeClr>
                </a:solidFill>
                <a:latin typeface="+mj-lt"/>
              </a:rPr>
              <a:t>project conducted by foreign scientists who use local contacts to gain access to a population group and obtain samples</a:t>
            </a:r>
            <a:r>
              <a:rPr lang="en-US" dirty="0">
                <a:latin typeface="+mj-lt"/>
              </a:rPr>
              <a:t>” – </a:t>
            </a:r>
            <a:r>
              <a:rPr lang="en-US" dirty="0" err="1">
                <a:latin typeface="+mj-lt"/>
              </a:rPr>
              <a:t>FreeDictionary.com</a:t>
            </a:r>
            <a:endParaRPr lang="en-MX" dirty="0">
              <a:latin typeface="+mj-lt"/>
            </a:endParaRPr>
          </a:p>
        </p:txBody>
      </p:sp>
    </p:spTree>
    <p:extLst>
      <p:ext uri="{BB962C8B-B14F-4D97-AF65-F5344CB8AC3E}">
        <p14:creationId xmlns:p14="http://schemas.microsoft.com/office/powerpoint/2010/main" val="3499005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Helicopter science and loss of trust</a:t>
            </a:r>
          </a:p>
        </p:txBody>
      </p:sp>
      <p:pic>
        <p:nvPicPr>
          <p:cNvPr id="6" name="Picture 5" descr="A black and white sign with white text&#10;&#10;Description automatically generated">
            <a:extLst>
              <a:ext uri="{FF2B5EF4-FFF2-40B4-BE49-F238E27FC236}">
                <a16:creationId xmlns:a16="http://schemas.microsoft.com/office/drawing/2014/main" id="{E852D681-A152-B058-2C8A-E27C058C30E3}"/>
              </a:ext>
            </a:extLst>
          </p:cNvPr>
          <p:cNvPicPr>
            <a:picLocks noChangeAspect="1"/>
          </p:cNvPicPr>
          <p:nvPr/>
        </p:nvPicPr>
        <p:blipFill>
          <a:blip r:embed="rId3"/>
          <a:stretch>
            <a:fillRect/>
          </a:stretch>
        </p:blipFill>
        <p:spPr>
          <a:xfrm>
            <a:off x="450850" y="1201337"/>
            <a:ext cx="7772400" cy="1964452"/>
          </a:xfrm>
          <a:prstGeom prst="rect">
            <a:avLst/>
          </a:prstGeom>
        </p:spPr>
      </p:pic>
      <p:pic>
        <p:nvPicPr>
          <p:cNvPr id="9" name="Picture 8" descr="A close up of a calendar&#10;&#10;Description automatically generated">
            <a:extLst>
              <a:ext uri="{FF2B5EF4-FFF2-40B4-BE49-F238E27FC236}">
                <a16:creationId xmlns:a16="http://schemas.microsoft.com/office/drawing/2014/main" id="{2CC05756-3DBF-A8A7-94E6-FB6FA14175B9}"/>
              </a:ext>
            </a:extLst>
          </p:cNvPr>
          <p:cNvPicPr>
            <a:picLocks noChangeAspect="1"/>
          </p:cNvPicPr>
          <p:nvPr/>
        </p:nvPicPr>
        <p:blipFill>
          <a:blip r:embed="rId4"/>
          <a:stretch>
            <a:fillRect/>
          </a:stretch>
        </p:blipFill>
        <p:spPr>
          <a:xfrm>
            <a:off x="4141917" y="2751875"/>
            <a:ext cx="7772400" cy="2287140"/>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3A71ABED-CCDB-9869-E495-A35E5B731261}"/>
              </a:ext>
            </a:extLst>
          </p:cNvPr>
          <p:cNvPicPr>
            <a:picLocks noChangeAspect="1"/>
          </p:cNvPicPr>
          <p:nvPr/>
        </p:nvPicPr>
        <p:blipFill>
          <a:blip r:embed="rId5"/>
          <a:stretch>
            <a:fillRect/>
          </a:stretch>
        </p:blipFill>
        <p:spPr>
          <a:xfrm>
            <a:off x="105034" y="4584858"/>
            <a:ext cx="7772400" cy="2273142"/>
          </a:xfrm>
          <a:prstGeom prst="rect">
            <a:avLst/>
          </a:prstGeom>
        </p:spPr>
      </p:pic>
      <p:pic>
        <p:nvPicPr>
          <p:cNvPr id="12" name="Picture 11" descr="A close up of a calendar&#10;&#10;Description automatically generated">
            <a:extLst>
              <a:ext uri="{FF2B5EF4-FFF2-40B4-BE49-F238E27FC236}">
                <a16:creationId xmlns:a16="http://schemas.microsoft.com/office/drawing/2014/main" id="{6B583AFF-3BFF-37FA-FB10-FCF1B08DDC9A}"/>
              </a:ext>
            </a:extLst>
          </p:cNvPr>
          <p:cNvPicPr>
            <a:picLocks noChangeAspect="1"/>
          </p:cNvPicPr>
          <p:nvPr/>
        </p:nvPicPr>
        <p:blipFill rotWithShape="1">
          <a:blip r:embed="rId4"/>
          <a:srcRect t="84263" r="81483" b="1150"/>
          <a:stretch/>
        </p:blipFill>
        <p:spPr>
          <a:xfrm>
            <a:off x="4141917" y="4281590"/>
            <a:ext cx="1439218" cy="333633"/>
          </a:xfrm>
          <a:prstGeom prst="rect">
            <a:avLst/>
          </a:prstGeom>
        </p:spPr>
      </p:pic>
      <p:pic>
        <p:nvPicPr>
          <p:cNvPr id="14" name="Picture 13">
            <a:extLst>
              <a:ext uri="{FF2B5EF4-FFF2-40B4-BE49-F238E27FC236}">
                <a16:creationId xmlns:a16="http://schemas.microsoft.com/office/drawing/2014/main" id="{A765EED3-4490-1A70-B7B3-BB67DCDD76C0}"/>
              </a:ext>
            </a:extLst>
          </p:cNvPr>
          <p:cNvPicPr>
            <a:picLocks noChangeAspect="1"/>
          </p:cNvPicPr>
          <p:nvPr/>
        </p:nvPicPr>
        <p:blipFill>
          <a:blip r:embed="rId6"/>
          <a:stretch>
            <a:fillRect/>
          </a:stretch>
        </p:blipFill>
        <p:spPr>
          <a:xfrm>
            <a:off x="6798449" y="6107042"/>
            <a:ext cx="2064951" cy="702083"/>
          </a:xfrm>
          <a:prstGeom prst="rect">
            <a:avLst/>
          </a:prstGeom>
        </p:spPr>
      </p:pic>
    </p:spTree>
    <p:extLst>
      <p:ext uri="{BB962C8B-B14F-4D97-AF65-F5344CB8AC3E}">
        <p14:creationId xmlns:p14="http://schemas.microsoft.com/office/powerpoint/2010/main" val="3354712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Helicopter science and loss of trust</a:t>
            </a:r>
          </a:p>
        </p:txBody>
      </p:sp>
      <p:sp>
        <p:nvSpPr>
          <p:cNvPr id="2" name="Content Placeholder 2">
            <a:extLst>
              <a:ext uri="{FF2B5EF4-FFF2-40B4-BE49-F238E27FC236}">
                <a16:creationId xmlns:a16="http://schemas.microsoft.com/office/drawing/2014/main" id="{0987C75E-40C0-B832-F218-7D9047D04409}"/>
              </a:ext>
            </a:extLst>
          </p:cNvPr>
          <p:cNvSpPr>
            <a:spLocks noGrp="1"/>
          </p:cNvSpPr>
          <p:nvPr>
            <p:ph idx="1"/>
          </p:nvPr>
        </p:nvSpPr>
        <p:spPr>
          <a:xfrm>
            <a:off x="838200" y="1362110"/>
            <a:ext cx="10515600" cy="4923723"/>
          </a:xfrm>
        </p:spPr>
        <p:txBody>
          <a:bodyPr>
            <a:normAutofit/>
          </a:bodyPr>
          <a:lstStyle/>
          <a:p>
            <a:pPr marL="0" indent="0">
              <a:buNone/>
            </a:pPr>
            <a:r>
              <a:rPr lang="es-ES" dirty="0" err="1">
                <a:latin typeface="+mj-lt"/>
              </a:rPr>
              <a:t>Examples</a:t>
            </a:r>
            <a:r>
              <a:rPr lang="es-ES" dirty="0">
                <a:latin typeface="+mj-lt"/>
              </a:rPr>
              <a:t> in </a:t>
            </a:r>
            <a:r>
              <a:rPr lang="es-ES" dirty="0" err="1">
                <a:latin typeface="+mj-lt"/>
              </a:rPr>
              <a:t>oncology</a:t>
            </a:r>
            <a:r>
              <a:rPr lang="es-ES" dirty="0">
                <a:latin typeface="+mj-lt"/>
              </a:rPr>
              <a:t>:</a:t>
            </a:r>
          </a:p>
          <a:p>
            <a:pPr marL="0" indent="0">
              <a:buNone/>
            </a:pPr>
            <a:endParaRPr lang="es-ES" dirty="0">
              <a:latin typeface="+mj-lt"/>
            </a:endParaRPr>
          </a:p>
          <a:p>
            <a:pPr>
              <a:buFont typeface="Wingdings" pitchFamily="2" charset="2"/>
              <a:buChar char="q"/>
            </a:pPr>
            <a:r>
              <a:rPr lang="en-US" b="0" i="0" dirty="0">
                <a:solidFill>
                  <a:srgbClr val="1A1A1A"/>
                </a:solidFill>
                <a:effectLst/>
                <a:latin typeface="+mj-lt"/>
              </a:rPr>
              <a:t> Clinical trials with exploitative practices have been run in low- and middle-income countries (LMICs), including Latin America </a:t>
            </a:r>
          </a:p>
          <a:p>
            <a:pPr>
              <a:buFont typeface="Wingdings" pitchFamily="2" charset="2"/>
              <a:buChar char="q"/>
            </a:pPr>
            <a:r>
              <a:rPr lang="en-US" dirty="0">
                <a:solidFill>
                  <a:srgbClr val="1A1A1A"/>
                </a:solidFill>
                <a:latin typeface="+mj-lt"/>
              </a:rPr>
              <a:t> C</a:t>
            </a:r>
            <a:r>
              <a:rPr lang="en-US" b="0" i="0" dirty="0">
                <a:solidFill>
                  <a:srgbClr val="1A1A1A"/>
                </a:solidFill>
                <a:effectLst/>
                <a:latin typeface="+mj-lt"/>
              </a:rPr>
              <a:t>ancer drug approval in LMICs that have hosted clinical trials is much slower than that in HICs, </a:t>
            </a:r>
          </a:p>
          <a:p>
            <a:pPr>
              <a:buFont typeface="Wingdings" pitchFamily="2" charset="2"/>
              <a:buChar char="q"/>
            </a:pPr>
            <a:r>
              <a:rPr lang="en-US" dirty="0">
                <a:solidFill>
                  <a:srgbClr val="1A1A1A"/>
                </a:solidFill>
                <a:latin typeface="+mj-lt"/>
              </a:rPr>
              <a:t> </a:t>
            </a:r>
            <a:r>
              <a:rPr lang="en-US" b="0" i="0" dirty="0">
                <a:solidFill>
                  <a:srgbClr val="1A1A1A"/>
                </a:solidFill>
                <a:effectLst/>
                <a:latin typeface="+mj-lt"/>
              </a:rPr>
              <a:t>In many cases, these drugs are also too expensive for patients in LMICs to access</a:t>
            </a:r>
            <a:endParaRPr lang="es-ES" dirty="0">
              <a:latin typeface="+mj-lt"/>
            </a:endParaRPr>
          </a:p>
          <a:p>
            <a:pPr marL="0" indent="0">
              <a:buNone/>
            </a:pP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A54B6175-5F1C-292C-7BD7-3F6422368ADE}"/>
              </a:ext>
            </a:extLst>
          </p:cNvPr>
          <p:cNvSpPr txBox="1"/>
          <p:nvPr/>
        </p:nvSpPr>
        <p:spPr>
          <a:xfrm>
            <a:off x="4511040" y="6344974"/>
            <a:ext cx="8717280" cy="369332"/>
          </a:xfrm>
          <a:prstGeom prst="rect">
            <a:avLst/>
          </a:prstGeom>
          <a:noFill/>
        </p:spPr>
        <p:txBody>
          <a:bodyPr wrap="square" rtlCol="0">
            <a:spAutoFit/>
          </a:bodyPr>
          <a:lstStyle/>
          <a:p>
            <a:r>
              <a:rPr lang="en-US" b="0" i="0" u="none" strike="noStrike" dirty="0">
                <a:effectLst/>
                <a:latin typeface="+mj-lt"/>
              </a:rPr>
              <a:t>Grover et al., 2016</a:t>
            </a:r>
            <a:r>
              <a:rPr lang="en-US" b="0" i="0" dirty="0">
                <a:effectLst/>
                <a:latin typeface="+mj-lt"/>
              </a:rPr>
              <a:t>; </a:t>
            </a:r>
            <a:r>
              <a:rPr lang="en-US" b="0" i="0" u="none" strike="noStrike" dirty="0" err="1">
                <a:effectLst/>
                <a:latin typeface="+mj-lt"/>
              </a:rPr>
              <a:t>Gyawali</a:t>
            </a:r>
            <a:r>
              <a:rPr lang="en-US" b="0" i="0" u="none" strike="noStrike" dirty="0">
                <a:effectLst/>
                <a:latin typeface="+mj-lt"/>
              </a:rPr>
              <a:t> et al., 2022, </a:t>
            </a:r>
            <a:r>
              <a:rPr lang="en-US" b="0" i="0" u="none" strike="noStrike" dirty="0" err="1">
                <a:effectLst/>
                <a:latin typeface="+mj-lt"/>
              </a:rPr>
              <a:t>Fundytus</a:t>
            </a:r>
            <a:r>
              <a:rPr lang="en-US" b="0" i="0" u="none" strike="noStrike" dirty="0">
                <a:effectLst/>
                <a:latin typeface="+mj-lt"/>
              </a:rPr>
              <a:t> et al., 2021</a:t>
            </a:r>
            <a:r>
              <a:rPr lang="en-US" b="0" i="0" dirty="0">
                <a:effectLst/>
                <a:latin typeface="+mj-lt"/>
              </a:rPr>
              <a:t>; </a:t>
            </a:r>
            <a:r>
              <a:rPr lang="en-US" b="0" i="0" u="none" strike="noStrike" dirty="0">
                <a:effectLst/>
                <a:latin typeface="+mj-lt"/>
              </a:rPr>
              <a:t>Miller et al., 2021</a:t>
            </a:r>
            <a:endParaRPr lang="en-MX" dirty="0">
              <a:latin typeface="+mj-lt"/>
            </a:endParaRPr>
          </a:p>
        </p:txBody>
      </p:sp>
    </p:spTree>
    <p:extLst>
      <p:ext uri="{BB962C8B-B14F-4D97-AF65-F5344CB8AC3E}">
        <p14:creationId xmlns:p14="http://schemas.microsoft.com/office/powerpoint/2010/main" val="3404681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00408-ABAF-4337-467F-64D8262A4F6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19BF9FD-FFB1-EA9F-1BB7-138341E317F8}"/>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EB974D38-AAE8-D363-3558-B50341B11BDC}"/>
              </a:ext>
            </a:extLst>
          </p:cNvPr>
          <p:cNvSpPr>
            <a:spLocks noGrp="1"/>
          </p:cNvSpPr>
          <p:nvPr>
            <p:ph idx="1"/>
          </p:nvPr>
        </p:nvSpPr>
        <p:spPr>
          <a:xfrm>
            <a:off x="838200" y="1362110"/>
            <a:ext cx="10515600" cy="4982864"/>
          </a:xfrm>
        </p:spPr>
        <p:txBody>
          <a:bodyPr>
            <a:normAutofit lnSpcReduction="10000"/>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Samples should be treated as donations and research involving samples should be conducted with respect and transparency</a:t>
            </a:r>
          </a:p>
          <a:p>
            <a:pPr>
              <a:buFont typeface="Wingdings" pitchFamily="2" charset="2"/>
              <a:buChar char="q"/>
            </a:pPr>
            <a:r>
              <a:rPr lang="en-US" dirty="0">
                <a:solidFill>
                  <a:srgbClr val="1A1A1A"/>
                </a:solidFill>
                <a:latin typeface="+mj-lt"/>
              </a:rPr>
              <a:t> Potential benefit from the research should outweigh any risks to the donors </a:t>
            </a:r>
          </a:p>
          <a:p>
            <a:pPr>
              <a:buFont typeface="Wingdings" pitchFamily="2" charset="2"/>
              <a:buChar char="q"/>
            </a:pPr>
            <a:r>
              <a:rPr lang="en-US" dirty="0">
                <a:solidFill>
                  <a:srgbClr val="1A1A1A"/>
                </a:solidFill>
                <a:latin typeface="+mj-lt"/>
              </a:rPr>
              <a:t> </a:t>
            </a:r>
            <a:r>
              <a:rPr lang="en-US" dirty="0" err="1">
                <a:solidFill>
                  <a:srgbClr val="1A1A1A"/>
                </a:solidFill>
                <a:latin typeface="+mj-lt"/>
              </a:rPr>
              <a:t>Maximise</a:t>
            </a:r>
            <a:r>
              <a:rPr lang="en-US" dirty="0">
                <a:solidFill>
                  <a:srgbClr val="1A1A1A"/>
                </a:solidFill>
                <a:latin typeface="+mj-lt"/>
              </a:rPr>
              <a:t> the use of samples to benefit science and society</a:t>
            </a:r>
          </a:p>
          <a:p>
            <a:pPr>
              <a:buFont typeface="Wingdings" pitchFamily="2" charset="2"/>
              <a:buChar char="q"/>
            </a:pPr>
            <a:r>
              <a:rPr lang="en-US" dirty="0">
                <a:solidFill>
                  <a:srgbClr val="1A1A1A"/>
                </a:solidFill>
                <a:latin typeface="+mj-lt"/>
              </a:rPr>
              <a:t> Decide whether and how feedback should be provided</a:t>
            </a:r>
          </a:p>
          <a:p>
            <a:pPr>
              <a:buFont typeface="Wingdings" pitchFamily="2" charset="2"/>
              <a:buChar char="q"/>
            </a:pPr>
            <a:r>
              <a:rPr lang="en-US" dirty="0">
                <a:solidFill>
                  <a:srgbClr val="1A1A1A"/>
                </a:solidFill>
                <a:latin typeface="+mj-lt"/>
              </a:rPr>
              <a:t> The human body and its parts should not give rise to direct financial gain</a:t>
            </a:r>
          </a:p>
          <a:p>
            <a:pPr>
              <a:buFont typeface="Wingdings" pitchFamily="2" charset="2"/>
              <a:buChar char="q"/>
            </a:pPr>
            <a:r>
              <a:rPr lang="en-US" dirty="0">
                <a:solidFill>
                  <a:srgbClr val="1A1A1A"/>
                </a:solidFill>
                <a:latin typeface="+mj-lt"/>
              </a:rPr>
              <a:t> Information provided to potential donors should be understandable and helpful</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E9A678DE-8EDC-4912-EDC4-F8994E36E938}"/>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
        <p:nvSpPr>
          <p:cNvPr id="6" name="Rectangle 5">
            <a:extLst>
              <a:ext uri="{FF2B5EF4-FFF2-40B4-BE49-F238E27FC236}">
                <a16:creationId xmlns:a16="http://schemas.microsoft.com/office/drawing/2014/main" id="{800F6E9A-FF44-111B-5522-E8BAB4975CAC}"/>
              </a:ext>
            </a:extLst>
          </p:cNvPr>
          <p:cNvSpPr/>
          <p:nvPr/>
        </p:nvSpPr>
        <p:spPr>
          <a:xfrm>
            <a:off x="597877" y="2584938"/>
            <a:ext cx="10551829" cy="3760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722689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9ED05-24FA-EE9C-38B9-7EABC4C75CE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4248C0B-2E30-9851-66A9-2CF9A6114FB4}"/>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AA1E372A-F917-FFE2-1230-828CEF25737F}"/>
              </a:ext>
            </a:extLst>
          </p:cNvPr>
          <p:cNvSpPr>
            <a:spLocks noGrp="1"/>
          </p:cNvSpPr>
          <p:nvPr>
            <p:ph idx="1"/>
          </p:nvPr>
        </p:nvSpPr>
        <p:spPr>
          <a:xfrm>
            <a:off x="838200" y="1362110"/>
            <a:ext cx="10515600" cy="4982864"/>
          </a:xfrm>
        </p:spPr>
        <p:txBody>
          <a:bodyPr>
            <a:normAutofit lnSpcReduction="10000"/>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Samples should be treated as donations and research involving samples should be conducted with respect and transparency</a:t>
            </a:r>
          </a:p>
          <a:p>
            <a:pPr>
              <a:buFont typeface="Wingdings" pitchFamily="2" charset="2"/>
              <a:buChar char="q"/>
            </a:pPr>
            <a:r>
              <a:rPr lang="en-US" dirty="0">
                <a:solidFill>
                  <a:srgbClr val="1A1A1A"/>
                </a:solidFill>
                <a:latin typeface="+mj-lt"/>
              </a:rPr>
              <a:t> Potential benefit from the research should outweigh any risks to the donors </a:t>
            </a:r>
          </a:p>
          <a:p>
            <a:pPr>
              <a:buFont typeface="Wingdings" pitchFamily="2" charset="2"/>
              <a:buChar char="q"/>
            </a:pPr>
            <a:r>
              <a:rPr lang="en-US" dirty="0">
                <a:solidFill>
                  <a:srgbClr val="1A1A1A"/>
                </a:solidFill>
                <a:latin typeface="+mj-lt"/>
              </a:rPr>
              <a:t> </a:t>
            </a:r>
            <a:r>
              <a:rPr lang="en-US" dirty="0" err="1">
                <a:solidFill>
                  <a:srgbClr val="1A1A1A"/>
                </a:solidFill>
                <a:latin typeface="+mj-lt"/>
              </a:rPr>
              <a:t>Maximise</a:t>
            </a:r>
            <a:r>
              <a:rPr lang="en-US" dirty="0">
                <a:solidFill>
                  <a:srgbClr val="1A1A1A"/>
                </a:solidFill>
                <a:latin typeface="+mj-lt"/>
              </a:rPr>
              <a:t> the use of samples to benefit science and society</a:t>
            </a:r>
          </a:p>
          <a:p>
            <a:pPr>
              <a:buFont typeface="Wingdings" pitchFamily="2" charset="2"/>
              <a:buChar char="q"/>
            </a:pPr>
            <a:r>
              <a:rPr lang="en-US" dirty="0">
                <a:solidFill>
                  <a:srgbClr val="1A1A1A"/>
                </a:solidFill>
                <a:latin typeface="+mj-lt"/>
              </a:rPr>
              <a:t> Decide whether and how feedback should be provided</a:t>
            </a:r>
          </a:p>
          <a:p>
            <a:pPr>
              <a:buFont typeface="Wingdings" pitchFamily="2" charset="2"/>
              <a:buChar char="q"/>
            </a:pPr>
            <a:r>
              <a:rPr lang="en-US" dirty="0">
                <a:solidFill>
                  <a:srgbClr val="1A1A1A"/>
                </a:solidFill>
                <a:latin typeface="+mj-lt"/>
              </a:rPr>
              <a:t> The human body and its parts should not give rise to direct financial gain</a:t>
            </a:r>
          </a:p>
          <a:p>
            <a:pPr>
              <a:buFont typeface="Wingdings" pitchFamily="2" charset="2"/>
              <a:buChar char="q"/>
            </a:pPr>
            <a:r>
              <a:rPr lang="en-US" dirty="0">
                <a:solidFill>
                  <a:srgbClr val="1A1A1A"/>
                </a:solidFill>
                <a:latin typeface="+mj-lt"/>
              </a:rPr>
              <a:t> Information provided to potential donors should be understandable and helpful</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A30CAE78-18D0-F699-4D66-ADD9031FA934}"/>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
        <p:nvSpPr>
          <p:cNvPr id="6" name="Rectangle 5">
            <a:extLst>
              <a:ext uri="{FF2B5EF4-FFF2-40B4-BE49-F238E27FC236}">
                <a16:creationId xmlns:a16="http://schemas.microsoft.com/office/drawing/2014/main" id="{2CDAAA60-C905-FA3B-7DFD-3988DC7F5BDC}"/>
              </a:ext>
            </a:extLst>
          </p:cNvPr>
          <p:cNvSpPr/>
          <p:nvPr/>
        </p:nvSpPr>
        <p:spPr>
          <a:xfrm>
            <a:off x="597877" y="3429000"/>
            <a:ext cx="10551829" cy="29159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293780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CEA93-344A-4F2A-C8BF-4D688C2A34C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70B8D4-D282-5072-B88B-ECB938DFD012}"/>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FB63ADFB-9CA6-CF89-6343-D77010352EE4}"/>
              </a:ext>
            </a:extLst>
          </p:cNvPr>
          <p:cNvSpPr>
            <a:spLocks noGrp="1"/>
          </p:cNvSpPr>
          <p:nvPr>
            <p:ph idx="1"/>
          </p:nvPr>
        </p:nvSpPr>
        <p:spPr>
          <a:xfrm>
            <a:off x="838200" y="1362110"/>
            <a:ext cx="10515600" cy="4982864"/>
          </a:xfrm>
        </p:spPr>
        <p:txBody>
          <a:bodyPr>
            <a:normAutofit lnSpcReduction="10000"/>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Samples should be treated as donations and research involving samples should be conducted with respect and transparency</a:t>
            </a:r>
          </a:p>
          <a:p>
            <a:pPr>
              <a:buFont typeface="Wingdings" pitchFamily="2" charset="2"/>
              <a:buChar char="q"/>
            </a:pPr>
            <a:r>
              <a:rPr lang="en-US" dirty="0">
                <a:solidFill>
                  <a:srgbClr val="1A1A1A"/>
                </a:solidFill>
                <a:latin typeface="+mj-lt"/>
              </a:rPr>
              <a:t> Potential benefit from the research should outweigh any risks to the donors </a:t>
            </a:r>
          </a:p>
          <a:p>
            <a:pPr>
              <a:buFont typeface="Wingdings" pitchFamily="2" charset="2"/>
              <a:buChar char="q"/>
            </a:pPr>
            <a:r>
              <a:rPr lang="en-US" dirty="0">
                <a:solidFill>
                  <a:srgbClr val="1A1A1A"/>
                </a:solidFill>
                <a:latin typeface="+mj-lt"/>
              </a:rPr>
              <a:t> </a:t>
            </a:r>
            <a:r>
              <a:rPr lang="en-US" dirty="0" err="1">
                <a:solidFill>
                  <a:srgbClr val="1A1A1A"/>
                </a:solidFill>
                <a:latin typeface="+mj-lt"/>
              </a:rPr>
              <a:t>Maximise</a:t>
            </a:r>
            <a:r>
              <a:rPr lang="en-US" dirty="0">
                <a:solidFill>
                  <a:srgbClr val="1A1A1A"/>
                </a:solidFill>
                <a:latin typeface="+mj-lt"/>
              </a:rPr>
              <a:t> the use of samples to benefit science and society</a:t>
            </a:r>
          </a:p>
          <a:p>
            <a:pPr>
              <a:buFont typeface="Wingdings" pitchFamily="2" charset="2"/>
              <a:buChar char="q"/>
            </a:pPr>
            <a:r>
              <a:rPr lang="en-US" dirty="0">
                <a:solidFill>
                  <a:srgbClr val="1A1A1A"/>
                </a:solidFill>
                <a:latin typeface="+mj-lt"/>
              </a:rPr>
              <a:t> Decide whether and how feedback should be provided</a:t>
            </a:r>
          </a:p>
          <a:p>
            <a:pPr>
              <a:buFont typeface="Wingdings" pitchFamily="2" charset="2"/>
              <a:buChar char="q"/>
            </a:pPr>
            <a:r>
              <a:rPr lang="en-US" dirty="0">
                <a:solidFill>
                  <a:srgbClr val="1A1A1A"/>
                </a:solidFill>
                <a:latin typeface="+mj-lt"/>
              </a:rPr>
              <a:t> The human body and its parts should not give rise to direct financial gain</a:t>
            </a:r>
          </a:p>
          <a:p>
            <a:pPr>
              <a:buFont typeface="Wingdings" pitchFamily="2" charset="2"/>
              <a:buChar char="q"/>
            </a:pPr>
            <a:r>
              <a:rPr lang="en-US" dirty="0">
                <a:solidFill>
                  <a:srgbClr val="1A1A1A"/>
                </a:solidFill>
                <a:latin typeface="+mj-lt"/>
              </a:rPr>
              <a:t> Information provided to potential donors should be understandable and helpful</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3FB0C558-C365-9E08-3D2B-F9028D9F7D49}"/>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
        <p:nvSpPr>
          <p:cNvPr id="6" name="Rectangle 5">
            <a:extLst>
              <a:ext uri="{FF2B5EF4-FFF2-40B4-BE49-F238E27FC236}">
                <a16:creationId xmlns:a16="http://schemas.microsoft.com/office/drawing/2014/main" id="{6F0EF103-611F-5AD3-256F-3F872BFB0B9A}"/>
              </a:ext>
            </a:extLst>
          </p:cNvPr>
          <p:cNvSpPr/>
          <p:nvPr/>
        </p:nvSpPr>
        <p:spPr>
          <a:xfrm>
            <a:off x="597877" y="3921368"/>
            <a:ext cx="10551829" cy="24236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84403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138F-3920-946E-662A-E6B4AF53D14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15D373B-8938-D7AD-6CF7-182018577DD6}"/>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DF80279F-CE75-91E4-ADB8-3DC3F23A3C65}"/>
              </a:ext>
            </a:extLst>
          </p:cNvPr>
          <p:cNvSpPr>
            <a:spLocks noGrp="1"/>
          </p:cNvSpPr>
          <p:nvPr>
            <p:ph idx="1"/>
          </p:nvPr>
        </p:nvSpPr>
        <p:spPr>
          <a:xfrm>
            <a:off x="838200" y="1362110"/>
            <a:ext cx="10515600" cy="4982864"/>
          </a:xfrm>
        </p:spPr>
        <p:txBody>
          <a:bodyPr>
            <a:normAutofit lnSpcReduction="10000"/>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Samples should be treated as donations and research involving samples should be conducted with respect and transparency</a:t>
            </a:r>
          </a:p>
          <a:p>
            <a:pPr>
              <a:buFont typeface="Wingdings" pitchFamily="2" charset="2"/>
              <a:buChar char="q"/>
            </a:pPr>
            <a:r>
              <a:rPr lang="en-US" dirty="0">
                <a:solidFill>
                  <a:srgbClr val="1A1A1A"/>
                </a:solidFill>
                <a:latin typeface="+mj-lt"/>
              </a:rPr>
              <a:t> Potential benefit from the research should outweigh any risks to the donors </a:t>
            </a:r>
          </a:p>
          <a:p>
            <a:pPr>
              <a:buFont typeface="Wingdings" pitchFamily="2" charset="2"/>
              <a:buChar char="q"/>
            </a:pPr>
            <a:r>
              <a:rPr lang="en-US" dirty="0">
                <a:solidFill>
                  <a:srgbClr val="1A1A1A"/>
                </a:solidFill>
                <a:latin typeface="+mj-lt"/>
              </a:rPr>
              <a:t> </a:t>
            </a:r>
            <a:r>
              <a:rPr lang="en-US" dirty="0" err="1">
                <a:solidFill>
                  <a:srgbClr val="1A1A1A"/>
                </a:solidFill>
                <a:latin typeface="+mj-lt"/>
              </a:rPr>
              <a:t>Maximise</a:t>
            </a:r>
            <a:r>
              <a:rPr lang="en-US" dirty="0">
                <a:solidFill>
                  <a:srgbClr val="1A1A1A"/>
                </a:solidFill>
                <a:latin typeface="+mj-lt"/>
              </a:rPr>
              <a:t> the use of samples to benefit science and society</a:t>
            </a:r>
          </a:p>
          <a:p>
            <a:pPr>
              <a:buFont typeface="Wingdings" pitchFamily="2" charset="2"/>
              <a:buChar char="q"/>
            </a:pPr>
            <a:r>
              <a:rPr lang="en-US" dirty="0">
                <a:solidFill>
                  <a:srgbClr val="1A1A1A"/>
                </a:solidFill>
                <a:latin typeface="+mj-lt"/>
              </a:rPr>
              <a:t> Decide whether and how feedback should be provided</a:t>
            </a:r>
          </a:p>
          <a:p>
            <a:pPr>
              <a:buFont typeface="Wingdings" pitchFamily="2" charset="2"/>
              <a:buChar char="q"/>
            </a:pPr>
            <a:r>
              <a:rPr lang="en-US" dirty="0">
                <a:solidFill>
                  <a:srgbClr val="1A1A1A"/>
                </a:solidFill>
                <a:latin typeface="+mj-lt"/>
              </a:rPr>
              <a:t> The human body and its parts should not give rise to direct financial gain</a:t>
            </a:r>
          </a:p>
          <a:p>
            <a:pPr>
              <a:buFont typeface="Wingdings" pitchFamily="2" charset="2"/>
              <a:buChar char="q"/>
            </a:pPr>
            <a:r>
              <a:rPr lang="en-US" dirty="0">
                <a:solidFill>
                  <a:srgbClr val="1A1A1A"/>
                </a:solidFill>
                <a:latin typeface="+mj-lt"/>
              </a:rPr>
              <a:t> Information provided to potential donors should be understandable and helpful</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B7F1F30E-35FC-5069-6011-4B4BE908AC56}"/>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
        <p:nvSpPr>
          <p:cNvPr id="6" name="Rectangle 5">
            <a:extLst>
              <a:ext uri="{FF2B5EF4-FFF2-40B4-BE49-F238E27FC236}">
                <a16:creationId xmlns:a16="http://schemas.microsoft.com/office/drawing/2014/main" id="{29C6B69E-2924-5AE0-9DA2-5993D7540FB1}"/>
              </a:ext>
            </a:extLst>
          </p:cNvPr>
          <p:cNvSpPr/>
          <p:nvPr/>
        </p:nvSpPr>
        <p:spPr>
          <a:xfrm>
            <a:off x="597877" y="4378569"/>
            <a:ext cx="10551829" cy="19664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318382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663C6-45FC-6D62-A554-2AF0C7BF58A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E6B7A76-CD37-8181-7E99-FCFE397FFB71}"/>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E5F3A2F0-7441-E87E-83FE-31BE94AC407E}"/>
              </a:ext>
            </a:extLst>
          </p:cNvPr>
          <p:cNvSpPr>
            <a:spLocks noGrp="1"/>
          </p:cNvSpPr>
          <p:nvPr>
            <p:ph idx="1"/>
          </p:nvPr>
        </p:nvSpPr>
        <p:spPr>
          <a:xfrm>
            <a:off x="838200" y="1362110"/>
            <a:ext cx="10515600" cy="4982864"/>
          </a:xfrm>
        </p:spPr>
        <p:txBody>
          <a:bodyPr>
            <a:normAutofit lnSpcReduction="10000"/>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Samples should be treated as donations and research involving samples should be conducted with respect and transparency</a:t>
            </a:r>
          </a:p>
          <a:p>
            <a:pPr>
              <a:buFont typeface="Wingdings" pitchFamily="2" charset="2"/>
              <a:buChar char="q"/>
            </a:pPr>
            <a:r>
              <a:rPr lang="en-US" dirty="0">
                <a:solidFill>
                  <a:srgbClr val="1A1A1A"/>
                </a:solidFill>
                <a:latin typeface="+mj-lt"/>
              </a:rPr>
              <a:t> Potential benefit from the research should outweigh any risks to the donors </a:t>
            </a:r>
          </a:p>
          <a:p>
            <a:pPr>
              <a:buFont typeface="Wingdings" pitchFamily="2" charset="2"/>
              <a:buChar char="q"/>
            </a:pPr>
            <a:r>
              <a:rPr lang="en-US" dirty="0">
                <a:solidFill>
                  <a:srgbClr val="1A1A1A"/>
                </a:solidFill>
                <a:latin typeface="+mj-lt"/>
              </a:rPr>
              <a:t> </a:t>
            </a:r>
            <a:r>
              <a:rPr lang="en-US" dirty="0" err="1">
                <a:solidFill>
                  <a:srgbClr val="1A1A1A"/>
                </a:solidFill>
                <a:latin typeface="+mj-lt"/>
              </a:rPr>
              <a:t>Maximise</a:t>
            </a:r>
            <a:r>
              <a:rPr lang="en-US" dirty="0">
                <a:solidFill>
                  <a:srgbClr val="1A1A1A"/>
                </a:solidFill>
                <a:latin typeface="+mj-lt"/>
              </a:rPr>
              <a:t> the use of samples to benefit science and society</a:t>
            </a:r>
          </a:p>
          <a:p>
            <a:pPr>
              <a:buFont typeface="Wingdings" pitchFamily="2" charset="2"/>
              <a:buChar char="q"/>
            </a:pPr>
            <a:r>
              <a:rPr lang="en-US" dirty="0">
                <a:solidFill>
                  <a:srgbClr val="1A1A1A"/>
                </a:solidFill>
                <a:latin typeface="+mj-lt"/>
              </a:rPr>
              <a:t> Decide whether and how feedback should be provided</a:t>
            </a:r>
          </a:p>
          <a:p>
            <a:pPr>
              <a:buFont typeface="Wingdings" pitchFamily="2" charset="2"/>
              <a:buChar char="q"/>
            </a:pPr>
            <a:r>
              <a:rPr lang="en-US" dirty="0">
                <a:solidFill>
                  <a:srgbClr val="1A1A1A"/>
                </a:solidFill>
                <a:latin typeface="+mj-lt"/>
              </a:rPr>
              <a:t> The human body and its parts should not give rise to direct financial gain</a:t>
            </a:r>
          </a:p>
          <a:p>
            <a:pPr>
              <a:buFont typeface="Wingdings" pitchFamily="2" charset="2"/>
              <a:buChar char="q"/>
            </a:pPr>
            <a:r>
              <a:rPr lang="en-US" dirty="0">
                <a:solidFill>
                  <a:srgbClr val="1A1A1A"/>
                </a:solidFill>
                <a:latin typeface="+mj-lt"/>
              </a:rPr>
              <a:t> Information provided to potential donors should be understandable and helpful</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664C0F03-ED53-8437-38EC-65512559DF96}"/>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
        <p:nvSpPr>
          <p:cNvPr id="6" name="Rectangle 5">
            <a:extLst>
              <a:ext uri="{FF2B5EF4-FFF2-40B4-BE49-F238E27FC236}">
                <a16:creationId xmlns:a16="http://schemas.microsoft.com/office/drawing/2014/main" id="{5B097078-4CA6-AE5A-6C3A-6259B015EFA5}"/>
              </a:ext>
            </a:extLst>
          </p:cNvPr>
          <p:cNvSpPr/>
          <p:nvPr/>
        </p:nvSpPr>
        <p:spPr>
          <a:xfrm>
            <a:off x="597877" y="5205045"/>
            <a:ext cx="10551829" cy="11399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124587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0E31DBB-0887-9918-A308-D71BEBD2CB16}"/>
              </a:ext>
            </a:extLst>
          </p:cNvPr>
          <p:cNvSpPr>
            <a:spLocks noGrp="1"/>
          </p:cNvSpPr>
          <p:nvPr>
            <p:ph idx="1"/>
          </p:nvPr>
        </p:nvSpPr>
        <p:spPr>
          <a:xfrm>
            <a:off x="525672" y="1814869"/>
            <a:ext cx="5659419" cy="4585932"/>
          </a:xfrm>
        </p:spPr>
        <p:txBody>
          <a:bodyPr/>
          <a:lstStyle/>
          <a:p>
            <a:pPr>
              <a:buClr>
                <a:srgbClr val="00B0F0"/>
              </a:buClr>
              <a:buFont typeface="Wingdings" pitchFamily="2" charset="2"/>
              <a:buChar char="Ø"/>
            </a:pPr>
            <a:r>
              <a:rPr lang="en-MX" dirty="0">
                <a:latin typeface="Galvji" panose="020B0504020202020204" pitchFamily="34" charset="77"/>
                <a:cs typeface="Biome" panose="020B0604020202020204" pitchFamily="34" charset="0"/>
              </a:rPr>
              <a:t> Site-specific cancer incidence rates vary up to 50-fold between geographic areas </a:t>
            </a:r>
            <a:r>
              <a:rPr lang="en-MX" dirty="0">
                <a:solidFill>
                  <a:schemeClr val="bg1">
                    <a:lumMod val="75000"/>
                  </a:schemeClr>
                </a:solidFill>
                <a:latin typeface="Galvji" panose="020B0504020202020204" pitchFamily="34" charset="77"/>
                <a:cs typeface="Biome" panose="020B0604020202020204" pitchFamily="34" charset="0"/>
              </a:rPr>
              <a:t>(The Cancer Atlas)</a:t>
            </a:r>
          </a:p>
          <a:p>
            <a:pPr marL="0" indent="0">
              <a:buClr>
                <a:srgbClr val="00B0F0"/>
              </a:buClr>
              <a:buNone/>
            </a:pPr>
            <a:endParaRPr lang="en-MX" dirty="0">
              <a:solidFill>
                <a:schemeClr val="bg1">
                  <a:lumMod val="75000"/>
                </a:schemeClr>
              </a:solidFill>
              <a:latin typeface="Galvji" panose="020B0504020202020204" pitchFamily="34" charset="77"/>
              <a:cs typeface="Biome" panose="020B0604020202020204" pitchFamily="34" charset="0"/>
            </a:endParaRPr>
          </a:p>
          <a:p>
            <a:pPr>
              <a:buClr>
                <a:srgbClr val="00B0F0"/>
              </a:buClr>
              <a:buFont typeface="Wingdings" pitchFamily="2" charset="2"/>
              <a:buChar char="Ø"/>
            </a:pPr>
            <a:r>
              <a:rPr lang="en-MX" dirty="0">
                <a:latin typeface="Galvji" panose="020B0504020202020204" pitchFamily="34" charset="77"/>
                <a:cs typeface="Biome" panose="020B0604020202020204" pitchFamily="34" charset="0"/>
              </a:rPr>
              <a:t> These differences are due to</a:t>
            </a:r>
          </a:p>
          <a:p>
            <a:pPr lvl="1">
              <a:buClr>
                <a:srgbClr val="00B0F0"/>
              </a:buClr>
              <a:buFont typeface="Wingdings" pitchFamily="2" charset="2"/>
              <a:buChar char="Ø"/>
            </a:pPr>
            <a:r>
              <a:rPr lang="en-MX" dirty="0">
                <a:latin typeface="Galvji" panose="020B0504020202020204" pitchFamily="34" charset="77"/>
                <a:cs typeface="Biome" panose="020B0604020202020204" pitchFamily="34" charset="0"/>
              </a:rPr>
              <a:t> Genetic risk factors</a:t>
            </a:r>
          </a:p>
          <a:p>
            <a:pPr lvl="1">
              <a:buClr>
                <a:srgbClr val="00B0F0"/>
              </a:buClr>
              <a:buFont typeface="Wingdings" pitchFamily="2" charset="2"/>
              <a:buChar char="Ø"/>
            </a:pPr>
            <a:r>
              <a:rPr lang="en-MX" dirty="0">
                <a:latin typeface="Galvji" panose="020B0504020202020204" pitchFamily="34" charset="77"/>
                <a:cs typeface="Biome" panose="020B0604020202020204" pitchFamily="34" charset="0"/>
              </a:rPr>
              <a:t> Lifestyle and environmental exposure</a:t>
            </a:r>
          </a:p>
          <a:p>
            <a:pPr lvl="1">
              <a:buClr>
                <a:srgbClr val="00B0F0"/>
              </a:buClr>
              <a:buFont typeface="Wingdings" pitchFamily="2" charset="2"/>
              <a:buChar char="Ø"/>
            </a:pPr>
            <a:r>
              <a:rPr lang="en-MX" dirty="0">
                <a:latin typeface="Galvji" panose="020B0504020202020204" pitchFamily="34" charset="77"/>
                <a:cs typeface="Biome" panose="020B0604020202020204" pitchFamily="34" charset="0"/>
              </a:rPr>
              <a:t>Implementation of effective cancer control measures</a:t>
            </a:r>
          </a:p>
        </p:txBody>
      </p:sp>
      <p:grpSp>
        <p:nvGrpSpPr>
          <p:cNvPr id="6" name="Group 5">
            <a:extLst>
              <a:ext uri="{FF2B5EF4-FFF2-40B4-BE49-F238E27FC236}">
                <a16:creationId xmlns:a16="http://schemas.microsoft.com/office/drawing/2014/main" id="{BAD63ED7-48D7-77B8-9932-A59C230A95D1}"/>
              </a:ext>
            </a:extLst>
          </p:cNvPr>
          <p:cNvGrpSpPr/>
          <p:nvPr/>
        </p:nvGrpSpPr>
        <p:grpSpPr>
          <a:xfrm>
            <a:off x="6694052" y="1909872"/>
            <a:ext cx="5055072" cy="2434643"/>
            <a:chOff x="6935191" y="1647164"/>
            <a:chExt cx="5055072" cy="2434643"/>
          </a:xfrm>
        </p:grpSpPr>
        <p:pic>
          <p:nvPicPr>
            <p:cNvPr id="7" name="Picture 6" descr="A map of the world&#10;&#10;Description automatically generated with medium confidence">
              <a:extLst>
                <a:ext uri="{FF2B5EF4-FFF2-40B4-BE49-F238E27FC236}">
                  <a16:creationId xmlns:a16="http://schemas.microsoft.com/office/drawing/2014/main" id="{BA8EC1B6-FAC6-1CFB-1A9D-DDE5F060E28A}"/>
                </a:ext>
              </a:extLst>
            </p:cNvPr>
            <p:cNvPicPr>
              <a:picLocks noChangeAspect="1"/>
            </p:cNvPicPr>
            <p:nvPr/>
          </p:nvPicPr>
          <p:blipFill>
            <a:blip r:embed="rId3"/>
            <a:stretch>
              <a:fillRect/>
            </a:stretch>
          </p:blipFill>
          <p:spPr>
            <a:xfrm>
              <a:off x="7112342" y="1647164"/>
              <a:ext cx="4877921" cy="2316802"/>
            </a:xfrm>
            <a:prstGeom prst="rect">
              <a:avLst/>
            </a:prstGeom>
          </p:spPr>
        </p:pic>
        <p:sp>
          <p:nvSpPr>
            <p:cNvPr id="8" name="Rectangle 7">
              <a:extLst>
                <a:ext uri="{FF2B5EF4-FFF2-40B4-BE49-F238E27FC236}">
                  <a16:creationId xmlns:a16="http://schemas.microsoft.com/office/drawing/2014/main" id="{3631C713-5BFF-613A-C767-45FFBD00140B}"/>
                </a:ext>
              </a:extLst>
            </p:cNvPr>
            <p:cNvSpPr/>
            <p:nvPr/>
          </p:nvSpPr>
          <p:spPr>
            <a:xfrm>
              <a:off x="6935191" y="2719449"/>
              <a:ext cx="627436" cy="1362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9" name="Rectangle 8">
              <a:extLst>
                <a:ext uri="{FF2B5EF4-FFF2-40B4-BE49-F238E27FC236}">
                  <a16:creationId xmlns:a16="http://schemas.microsoft.com/office/drawing/2014/main" id="{0C3E68A4-BF88-B2A5-9F86-90171C16BEEA}"/>
                </a:ext>
              </a:extLst>
            </p:cNvPr>
            <p:cNvSpPr/>
            <p:nvPr/>
          </p:nvSpPr>
          <p:spPr>
            <a:xfrm>
              <a:off x="7112342" y="1681938"/>
              <a:ext cx="235131" cy="1037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grpSp>
      <p:pic>
        <p:nvPicPr>
          <p:cNvPr id="10" name="Picture 9" descr="A map of the world&#10;&#10;Description automatically generated with medium confidence">
            <a:extLst>
              <a:ext uri="{FF2B5EF4-FFF2-40B4-BE49-F238E27FC236}">
                <a16:creationId xmlns:a16="http://schemas.microsoft.com/office/drawing/2014/main" id="{8C657E4B-11DA-C558-6799-A6EE26C37D26}"/>
              </a:ext>
            </a:extLst>
          </p:cNvPr>
          <p:cNvPicPr>
            <a:picLocks noChangeAspect="1"/>
          </p:cNvPicPr>
          <p:nvPr/>
        </p:nvPicPr>
        <p:blipFill rotWithShape="1">
          <a:blip r:embed="rId3"/>
          <a:srcRect t="54057" r="90497"/>
          <a:stretch/>
        </p:blipFill>
        <p:spPr>
          <a:xfrm>
            <a:off x="6545611" y="2516849"/>
            <a:ext cx="828967" cy="1903608"/>
          </a:xfrm>
          <a:prstGeom prst="rect">
            <a:avLst/>
          </a:prstGeom>
        </p:spPr>
      </p:pic>
      <p:sp>
        <p:nvSpPr>
          <p:cNvPr id="11" name="TextBox 10">
            <a:extLst>
              <a:ext uri="{FF2B5EF4-FFF2-40B4-BE49-F238E27FC236}">
                <a16:creationId xmlns:a16="http://schemas.microsoft.com/office/drawing/2014/main" id="{0407B717-9A1B-746F-FDF5-B90E1368E231}"/>
              </a:ext>
            </a:extLst>
          </p:cNvPr>
          <p:cNvSpPr txBox="1"/>
          <p:nvPr/>
        </p:nvSpPr>
        <p:spPr>
          <a:xfrm>
            <a:off x="7655010" y="1528996"/>
            <a:ext cx="2791149" cy="300210"/>
          </a:xfrm>
          <a:prstGeom prst="rect">
            <a:avLst/>
          </a:prstGeom>
          <a:noFill/>
        </p:spPr>
        <p:txBody>
          <a:bodyPr wrap="none" rtlCol="0">
            <a:spAutoFit/>
          </a:bodyPr>
          <a:lstStyle/>
          <a:p>
            <a:r>
              <a:rPr lang="en-MX" sz="1351" dirty="0">
                <a:latin typeface="Galvji" panose="020B0504020202020204" pitchFamily="34" charset="77"/>
              </a:rPr>
              <a:t>Example: Melanoma incidence</a:t>
            </a:r>
          </a:p>
        </p:txBody>
      </p:sp>
      <p:sp>
        <p:nvSpPr>
          <p:cNvPr id="12" name="TextBox 11">
            <a:extLst>
              <a:ext uri="{FF2B5EF4-FFF2-40B4-BE49-F238E27FC236}">
                <a16:creationId xmlns:a16="http://schemas.microsoft.com/office/drawing/2014/main" id="{16BD82B7-D0BF-E488-A0D9-D34E29DBFE31}"/>
              </a:ext>
            </a:extLst>
          </p:cNvPr>
          <p:cNvSpPr txBox="1"/>
          <p:nvPr/>
        </p:nvSpPr>
        <p:spPr>
          <a:xfrm>
            <a:off x="6165160" y="2055185"/>
            <a:ext cx="1042813" cy="461665"/>
          </a:xfrm>
          <a:prstGeom prst="rect">
            <a:avLst/>
          </a:prstGeom>
          <a:noFill/>
        </p:spPr>
        <p:txBody>
          <a:bodyPr wrap="square" rtlCol="0">
            <a:spAutoFit/>
          </a:bodyPr>
          <a:lstStyle/>
          <a:p>
            <a:pPr algn="ctr"/>
            <a:r>
              <a:rPr lang="en-MX" sz="1200" dirty="0">
                <a:latin typeface="Galvji" panose="020B0504020202020204" pitchFamily="34" charset="77"/>
              </a:rPr>
              <a:t>ASR per 100,000</a:t>
            </a:r>
          </a:p>
        </p:txBody>
      </p:sp>
      <p:sp>
        <p:nvSpPr>
          <p:cNvPr id="13" name="TextBox 12">
            <a:extLst>
              <a:ext uri="{FF2B5EF4-FFF2-40B4-BE49-F238E27FC236}">
                <a16:creationId xmlns:a16="http://schemas.microsoft.com/office/drawing/2014/main" id="{9ACAC464-D4B9-206B-850F-BF9E0049A9D4}"/>
              </a:ext>
            </a:extLst>
          </p:cNvPr>
          <p:cNvSpPr txBox="1"/>
          <p:nvPr/>
        </p:nvSpPr>
        <p:spPr>
          <a:xfrm>
            <a:off x="9159198" y="4105980"/>
            <a:ext cx="2313356" cy="276999"/>
          </a:xfrm>
          <a:prstGeom prst="rect">
            <a:avLst/>
          </a:prstGeom>
          <a:noFill/>
        </p:spPr>
        <p:txBody>
          <a:bodyPr wrap="square" rtlCol="0">
            <a:spAutoFit/>
          </a:bodyPr>
          <a:lstStyle/>
          <a:p>
            <a:pPr algn="ctr"/>
            <a:r>
              <a:rPr lang="en-MX" sz="1200" dirty="0">
                <a:solidFill>
                  <a:schemeClr val="bg1">
                    <a:lumMod val="75000"/>
                  </a:schemeClr>
                </a:solidFill>
                <a:latin typeface="Galvji" panose="020B0504020202020204" pitchFamily="34" charset="77"/>
              </a:rPr>
              <a:t>The Cancer Atlas, 2018</a:t>
            </a:r>
          </a:p>
        </p:txBody>
      </p:sp>
      <p:sp>
        <p:nvSpPr>
          <p:cNvPr id="14" name="Rectangle 13">
            <a:extLst>
              <a:ext uri="{FF2B5EF4-FFF2-40B4-BE49-F238E27FC236}">
                <a16:creationId xmlns:a16="http://schemas.microsoft.com/office/drawing/2014/main" id="{083D2E84-6C8C-FC02-4BDB-05C50EC822F5}"/>
              </a:ext>
            </a:extLst>
          </p:cNvPr>
          <p:cNvSpPr/>
          <p:nvPr/>
        </p:nvSpPr>
        <p:spPr>
          <a:xfrm>
            <a:off x="375064" y="3740727"/>
            <a:ext cx="5707411" cy="2814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5" name="Title 1">
            <a:extLst>
              <a:ext uri="{FF2B5EF4-FFF2-40B4-BE49-F238E27FC236}">
                <a16:creationId xmlns:a16="http://schemas.microsoft.com/office/drawing/2014/main" id="{F5FEA0AB-FDD1-B154-B6C2-5AB2BA5EAE80}"/>
              </a:ext>
            </a:extLst>
          </p:cNvPr>
          <p:cNvSpPr>
            <a:spLocks noGrp="1"/>
          </p:cNvSpPr>
          <p:nvPr>
            <p:ph type="title"/>
          </p:nvPr>
        </p:nvSpPr>
        <p:spPr>
          <a:xfrm>
            <a:off x="283335" y="203761"/>
            <a:ext cx="11668259" cy="1325563"/>
          </a:xfrm>
        </p:spPr>
        <p:txBody>
          <a:bodyPr>
            <a:normAutofit/>
          </a:bodyPr>
          <a:lstStyle/>
          <a:p>
            <a:pPr algn="ctr"/>
            <a:r>
              <a:rPr lang="en-MX" dirty="0">
                <a:latin typeface="Euphemia UCAS" panose="020B0503040102020104" pitchFamily="34" charset="-79"/>
                <a:cs typeface="Euphemia UCAS" panose="020B0503040102020104" pitchFamily="34" charset="-79"/>
              </a:rPr>
              <a:t>Why is it important to study disease across different populations? Cancer as an example</a:t>
            </a:r>
          </a:p>
        </p:txBody>
      </p:sp>
    </p:spTree>
    <p:extLst>
      <p:ext uri="{BB962C8B-B14F-4D97-AF65-F5344CB8AC3E}">
        <p14:creationId xmlns:p14="http://schemas.microsoft.com/office/powerpoint/2010/main" val="768375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72556-1199-C19E-2179-10F554BD64D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0469C03-51DB-99EA-E164-CB1536EE7D28}"/>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1F027123-53D4-1801-9C62-1821BEE33E84}"/>
              </a:ext>
            </a:extLst>
          </p:cNvPr>
          <p:cNvSpPr>
            <a:spLocks noGrp="1"/>
          </p:cNvSpPr>
          <p:nvPr>
            <p:ph idx="1"/>
          </p:nvPr>
        </p:nvSpPr>
        <p:spPr>
          <a:xfrm>
            <a:off x="838200" y="1362110"/>
            <a:ext cx="10515600" cy="4982864"/>
          </a:xfrm>
        </p:spPr>
        <p:txBody>
          <a:bodyPr>
            <a:normAutofit lnSpcReduction="10000"/>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Samples should be treated as donations and research involving samples should be conducted with respect and transparency</a:t>
            </a:r>
          </a:p>
          <a:p>
            <a:pPr>
              <a:buFont typeface="Wingdings" pitchFamily="2" charset="2"/>
              <a:buChar char="q"/>
            </a:pPr>
            <a:r>
              <a:rPr lang="en-US" dirty="0">
                <a:solidFill>
                  <a:srgbClr val="1A1A1A"/>
                </a:solidFill>
                <a:latin typeface="+mj-lt"/>
              </a:rPr>
              <a:t> Potential benefit from the research should outweigh any risks to the donors </a:t>
            </a:r>
          </a:p>
          <a:p>
            <a:pPr>
              <a:buFont typeface="Wingdings" pitchFamily="2" charset="2"/>
              <a:buChar char="q"/>
            </a:pPr>
            <a:r>
              <a:rPr lang="en-US" dirty="0">
                <a:solidFill>
                  <a:srgbClr val="1A1A1A"/>
                </a:solidFill>
                <a:latin typeface="+mj-lt"/>
              </a:rPr>
              <a:t> </a:t>
            </a:r>
            <a:r>
              <a:rPr lang="en-US" dirty="0" err="1">
                <a:solidFill>
                  <a:srgbClr val="1A1A1A"/>
                </a:solidFill>
                <a:latin typeface="+mj-lt"/>
              </a:rPr>
              <a:t>Maximise</a:t>
            </a:r>
            <a:r>
              <a:rPr lang="en-US" dirty="0">
                <a:solidFill>
                  <a:srgbClr val="1A1A1A"/>
                </a:solidFill>
                <a:latin typeface="+mj-lt"/>
              </a:rPr>
              <a:t> the use of samples to benefit science and society</a:t>
            </a:r>
          </a:p>
          <a:p>
            <a:pPr>
              <a:buFont typeface="Wingdings" pitchFamily="2" charset="2"/>
              <a:buChar char="q"/>
            </a:pPr>
            <a:r>
              <a:rPr lang="en-US" dirty="0">
                <a:solidFill>
                  <a:srgbClr val="1A1A1A"/>
                </a:solidFill>
                <a:latin typeface="+mj-lt"/>
              </a:rPr>
              <a:t> Decide whether and how feedback should be provided</a:t>
            </a:r>
          </a:p>
          <a:p>
            <a:pPr>
              <a:buFont typeface="Wingdings" pitchFamily="2" charset="2"/>
              <a:buChar char="q"/>
            </a:pPr>
            <a:r>
              <a:rPr lang="en-US" dirty="0">
                <a:solidFill>
                  <a:srgbClr val="1A1A1A"/>
                </a:solidFill>
                <a:latin typeface="+mj-lt"/>
              </a:rPr>
              <a:t> The human body and its parts should not give rise to direct financial gain</a:t>
            </a:r>
          </a:p>
          <a:p>
            <a:pPr>
              <a:buFont typeface="Wingdings" pitchFamily="2" charset="2"/>
              <a:buChar char="q"/>
            </a:pPr>
            <a:r>
              <a:rPr lang="en-US" dirty="0">
                <a:solidFill>
                  <a:srgbClr val="1A1A1A"/>
                </a:solidFill>
                <a:latin typeface="+mj-lt"/>
              </a:rPr>
              <a:t> Information provided to potential donors should be understandable and helpful</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FCA227BD-262B-4B50-567B-01955F30DDD8}"/>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Tree>
    <p:extLst>
      <p:ext uri="{BB962C8B-B14F-4D97-AF65-F5344CB8AC3E}">
        <p14:creationId xmlns:p14="http://schemas.microsoft.com/office/powerpoint/2010/main" val="256306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7DCD4-E8E7-B46D-2669-A3EA7D2ECB1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470F607-7E1D-9E52-B029-BFCC50043416}"/>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2A1DAE53-1352-7268-8660-EEFD0AC40002}"/>
              </a:ext>
            </a:extLst>
          </p:cNvPr>
          <p:cNvSpPr>
            <a:spLocks noGrp="1"/>
          </p:cNvSpPr>
          <p:nvPr>
            <p:ph idx="1"/>
          </p:nvPr>
        </p:nvSpPr>
        <p:spPr>
          <a:xfrm>
            <a:off x="838200" y="1362110"/>
            <a:ext cx="10515600" cy="4982864"/>
          </a:xfrm>
        </p:spPr>
        <p:txBody>
          <a:bodyPr>
            <a:normAutofit/>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a:t>
            </a:r>
            <a:r>
              <a:rPr lang="es-ES" dirty="0" err="1">
                <a:solidFill>
                  <a:srgbClr val="1A1A1A"/>
                </a:solidFill>
                <a:latin typeface="+mj-lt"/>
              </a:rPr>
              <a:t>Patients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be </a:t>
            </a:r>
            <a:r>
              <a:rPr lang="es-ES" dirty="0" err="1">
                <a:solidFill>
                  <a:srgbClr val="1A1A1A"/>
                </a:solidFill>
                <a:latin typeface="+mj-lt"/>
              </a:rPr>
              <a:t>informed</a:t>
            </a:r>
            <a:r>
              <a:rPr lang="es-ES" dirty="0">
                <a:solidFill>
                  <a:srgbClr val="1A1A1A"/>
                </a:solidFill>
                <a:latin typeface="+mj-lt"/>
              </a:rPr>
              <a:t> </a:t>
            </a:r>
            <a:r>
              <a:rPr lang="es-ES" dirty="0" err="1">
                <a:solidFill>
                  <a:srgbClr val="1A1A1A"/>
                </a:solidFill>
                <a:latin typeface="+mj-lt"/>
              </a:rPr>
              <a:t>when</a:t>
            </a:r>
            <a:r>
              <a:rPr lang="es-ES" dirty="0">
                <a:solidFill>
                  <a:srgbClr val="1A1A1A"/>
                </a:solidFill>
                <a:latin typeface="+mj-lt"/>
              </a:rPr>
              <a:t> material </a:t>
            </a:r>
            <a:r>
              <a:rPr lang="es-ES" dirty="0" err="1">
                <a:solidFill>
                  <a:srgbClr val="1A1A1A"/>
                </a:solidFill>
                <a:latin typeface="+mj-lt"/>
              </a:rPr>
              <a:t>left</a:t>
            </a:r>
            <a:r>
              <a:rPr lang="es-ES" dirty="0">
                <a:solidFill>
                  <a:srgbClr val="1A1A1A"/>
                </a:solidFill>
                <a:latin typeface="+mj-lt"/>
              </a:rPr>
              <a:t> </a:t>
            </a:r>
            <a:r>
              <a:rPr lang="es-ES" dirty="0" err="1">
                <a:solidFill>
                  <a:srgbClr val="1A1A1A"/>
                </a:solidFill>
                <a:latin typeface="+mj-lt"/>
              </a:rPr>
              <a:t>over</a:t>
            </a:r>
            <a:r>
              <a:rPr lang="es-ES" dirty="0">
                <a:solidFill>
                  <a:srgbClr val="1A1A1A"/>
                </a:solidFill>
                <a:latin typeface="+mj-lt"/>
              </a:rPr>
              <a:t> </a:t>
            </a:r>
            <a:r>
              <a:rPr lang="es-ES" dirty="0" err="1">
                <a:solidFill>
                  <a:srgbClr val="1A1A1A"/>
                </a:solidFill>
                <a:latin typeface="+mj-lt"/>
              </a:rPr>
              <a:t>following</a:t>
            </a:r>
            <a:r>
              <a:rPr lang="es-ES" dirty="0">
                <a:solidFill>
                  <a:srgbClr val="1A1A1A"/>
                </a:solidFill>
                <a:latin typeface="+mj-lt"/>
              </a:rPr>
              <a:t> diagnosis </a:t>
            </a:r>
            <a:r>
              <a:rPr lang="es-ES" dirty="0" err="1">
                <a:solidFill>
                  <a:srgbClr val="1A1A1A"/>
                </a:solidFill>
                <a:latin typeface="+mj-lt"/>
              </a:rPr>
              <a:t>or</a:t>
            </a:r>
            <a:r>
              <a:rPr lang="es-ES" dirty="0">
                <a:solidFill>
                  <a:srgbClr val="1A1A1A"/>
                </a:solidFill>
                <a:latin typeface="+mj-lt"/>
              </a:rPr>
              <a:t> </a:t>
            </a:r>
            <a:r>
              <a:rPr lang="es-ES" dirty="0" err="1">
                <a:solidFill>
                  <a:srgbClr val="1A1A1A"/>
                </a:solidFill>
                <a:latin typeface="+mj-lt"/>
              </a:rPr>
              <a:t>treatment</a:t>
            </a:r>
            <a:r>
              <a:rPr lang="es-ES" dirty="0">
                <a:solidFill>
                  <a:srgbClr val="1A1A1A"/>
                </a:solidFill>
                <a:latin typeface="+mj-lt"/>
              </a:rPr>
              <a:t> </a:t>
            </a:r>
            <a:r>
              <a:rPr lang="es-ES" dirty="0" err="1">
                <a:solidFill>
                  <a:srgbClr val="1A1A1A"/>
                </a:solidFill>
                <a:latin typeface="+mj-lt"/>
              </a:rPr>
              <a:t>may</a:t>
            </a:r>
            <a:r>
              <a:rPr lang="es-ES" dirty="0">
                <a:solidFill>
                  <a:srgbClr val="1A1A1A"/>
                </a:solidFill>
                <a:latin typeface="+mj-lt"/>
              </a:rPr>
              <a:t> be </a:t>
            </a:r>
            <a:r>
              <a:rPr lang="es-ES" dirty="0" err="1">
                <a:solidFill>
                  <a:srgbClr val="1A1A1A"/>
                </a:solidFill>
                <a:latin typeface="+mj-lt"/>
              </a:rPr>
              <a:t>used</a:t>
            </a:r>
            <a:r>
              <a:rPr lang="es-ES" dirty="0">
                <a:solidFill>
                  <a:srgbClr val="1A1A1A"/>
                </a:solidFill>
                <a:latin typeface="+mj-lt"/>
              </a:rPr>
              <a:t> </a:t>
            </a:r>
            <a:r>
              <a:rPr lang="es-ES" dirty="0" err="1">
                <a:solidFill>
                  <a:srgbClr val="1A1A1A"/>
                </a:solidFill>
                <a:latin typeface="+mj-lt"/>
              </a:rPr>
              <a:t>for</a:t>
            </a:r>
            <a:r>
              <a:rPr lang="es-ES" dirty="0">
                <a:solidFill>
                  <a:srgbClr val="1A1A1A"/>
                </a:solidFill>
                <a:latin typeface="+mj-lt"/>
              </a:rPr>
              <a:t> </a:t>
            </a:r>
            <a:r>
              <a:rPr lang="es-ES" dirty="0" err="1">
                <a:solidFill>
                  <a:srgbClr val="1A1A1A"/>
                </a:solidFill>
                <a:latin typeface="+mj-lt"/>
              </a:rPr>
              <a:t>research</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a:t>
            </a:r>
            <a:r>
              <a:rPr lang="es-ES" dirty="0">
                <a:solidFill>
                  <a:srgbClr val="1A1A1A"/>
                </a:solidFill>
                <a:latin typeface="+mj-lt"/>
              </a:rPr>
              <a:t> </a:t>
            </a:r>
            <a:r>
              <a:rPr lang="es-ES" dirty="0" err="1">
                <a:solidFill>
                  <a:srgbClr val="1A1A1A"/>
                </a:solidFill>
                <a:latin typeface="+mj-lt"/>
              </a:rPr>
              <a:t>involving</a:t>
            </a:r>
            <a:r>
              <a:rPr lang="es-ES" dirty="0">
                <a:solidFill>
                  <a:srgbClr val="1A1A1A"/>
                </a:solidFill>
                <a:latin typeface="+mj-lt"/>
              </a:rPr>
              <a:t> human </a:t>
            </a:r>
            <a:r>
              <a:rPr lang="es-ES" dirty="0" err="1">
                <a:solidFill>
                  <a:srgbClr val="1A1A1A"/>
                </a:solidFill>
                <a:latin typeface="+mj-lt"/>
              </a:rPr>
              <a:t>biological</a:t>
            </a:r>
            <a:r>
              <a:rPr lang="es-ES" dirty="0">
                <a:solidFill>
                  <a:srgbClr val="1A1A1A"/>
                </a:solidFill>
                <a:latin typeface="+mj-lt"/>
              </a:rPr>
              <a:t> material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undergo</a:t>
            </a:r>
            <a:r>
              <a:rPr lang="es-ES" dirty="0">
                <a:solidFill>
                  <a:srgbClr val="1A1A1A"/>
                </a:solidFill>
                <a:latin typeface="+mj-lt"/>
              </a:rPr>
              <a:t> </a:t>
            </a:r>
            <a:r>
              <a:rPr lang="es-ES" dirty="0" err="1">
                <a:solidFill>
                  <a:srgbClr val="1A1A1A"/>
                </a:solidFill>
                <a:latin typeface="+mj-lt"/>
              </a:rPr>
              <a:t>independent</a:t>
            </a:r>
            <a:r>
              <a:rPr lang="es-ES" dirty="0">
                <a:solidFill>
                  <a:srgbClr val="1A1A1A"/>
                </a:solidFill>
                <a:latin typeface="+mj-lt"/>
              </a:rPr>
              <a:t> </a:t>
            </a:r>
            <a:r>
              <a:rPr lang="es-ES" dirty="0" err="1">
                <a:solidFill>
                  <a:srgbClr val="1A1A1A"/>
                </a:solidFill>
                <a:latin typeface="+mj-lt"/>
              </a:rPr>
              <a:t>ethical</a:t>
            </a:r>
            <a:r>
              <a:rPr lang="es-ES" dirty="0">
                <a:solidFill>
                  <a:srgbClr val="1A1A1A"/>
                </a:solidFill>
                <a:latin typeface="+mj-lt"/>
              </a:rPr>
              <a:t> </a:t>
            </a:r>
            <a:r>
              <a:rPr lang="es-ES" dirty="0" err="1">
                <a:solidFill>
                  <a:srgbClr val="1A1A1A"/>
                </a:solidFill>
                <a:latin typeface="+mj-lt"/>
              </a:rPr>
              <a:t>review</a:t>
            </a:r>
            <a:r>
              <a:rPr lang="es-ES" dirty="0">
                <a:solidFill>
                  <a:srgbClr val="1A1A1A"/>
                </a:solidFill>
                <a:latin typeface="+mj-lt"/>
              </a:rPr>
              <a:t>, </a:t>
            </a:r>
            <a:r>
              <a:rPr lang="es-ES" dirty="0" err="1">
                <a:solidFill>
                  <a:srgbClr val="1A1A1A"/>
                </a:solidFill>
                <a:latin typeface="+mj-lt"/>
              </a:rPr>
              <a:t>with</a:t>
            </a:r>
            <a:r>
              <a:rPr lang="es-ES" dirty="0">
                <a:solidFill>
                  <a:srgbClr val="1A1A1A"/>
                </a:solidFill>
                <a:latin typeface="+mj-lt"/>
              </a:rPr>
              <a:t> </a:t>
            </a:r>
            <a:r>
              <a:rPr lang="es-ES" dirty="0" err="1">
                <a:solidFill>
                  <a:srgbClr val="1A1A1A"/>
                </a:solidFill>
                <a:latin typeface="+mj-lt"/>
              </a:rPr>
              <a:t>very</a:t>
            </a:r>
            <a:r>
              <a:rPr lang="es-ES" dirty="0">
                <a:solidFill>
                  <a:srgbClr val="1A1A1A"/>
                </a:solidFill>
                <a:latin typeface="+mj-lt"/>
              </a:rPr>
              <a:t> </a:t>
            </a:r>
            <a:r>
              <a:rPr lang="es-ES" dirty="0" err="1">
                <a:solidFill>
                  <a:srgbClr val="1A1A1A"/>
                </a:solidFill>
                <a:latin typeface="+mj-lt"/>
              </a:rPr>
              <a:t>limited</a:t>
            </a:r>
            <a:r>
              <a:rPr lang="es-ES" dirty="0">
                <a:solidFill>
                  <a:srgbClr val="1A1A1A"/>
                </a:solidFill>
                <a:latin typeface="+mj-lt"/>
              </a:rPr>
              <a:t> </a:t>
            </a:r>
            <a:r>
              <a:rPr lang="es-ES" dirty="0" err="1">
                <a:solidFill>
                  <a:srgbClr val="1A1A1A"/>
                </a:solidFill>
                <a:latin typeface="+mj-lt"/>
              </a:rPr>
              <a:t>exceptions</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Researchers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treat</a:t>
            </a:r>
            <a:r>
              <a:rPr lang="es-ES" dirty="0">
                <a:solidFill>
                  <a:srgbClr val="1A1A1A"/>
                </a:solidFill>
                <a:latin typeface="+mj-lt"/>
              </a:rPr>
              <a:t> as </a:t>
            </a:r>
            <a:r>
              <a:rPr lang="es-ES" dirty="0" err="1">
                <a:solidFill>
                  <a:srgbClr val="1A1A1A"/>
                </a:solidFill>
                <a:latin typeface="+mj-lt"/>
              </a:rPr>
              <a:t>confidential</a:t>
            </a:r>
            <a:r>
              <a:rPr lang="es-ES" dirty="0">
                <a:solidFill>
                  <a:srgbClr val="1A1A1A"/>
                </a:solidFill>
                <a:latin typeface="+mj-lt"/>
              </a:rPr>
              <a:t> </a:t>
            </a:r>
            <a:r>
              <a:rPr lang="es-ES" dirty="0" err="1">
                <a:solidFill>
                  <a:srgbClr val="1A1A1A"/>
                </a:solidFill>
                <a:latin typeface="+mj-lt"/>
              </a:rPr>
              <a:t>all</a:t>
            </a:r>
            <a:r>
              <a:rPr lang="es-ES" dirty="0">
                <a:solidFill>
                  <a:srgbClr val="1A1A1A"/>
                </a:solidFill>
                <a:latin typeface="+mj-lt"/>
              </a:rPr>
              <a:t> personal and medical </a:t>
            </a:r>
            <a:r>
              <a:rPr lang="es-ES" dirty="0" err="1">
                <a:solidFill>
                  <a:srgbClr val="1A1A1A"/>
                </a:solidFill>
                <a:latin typeface="+mj-lt"/>
              </a:rPr>
              <a:t>information</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Researchers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keep</a:t>
            </a:r>
            <a:r>
              <a:rPr lang="es-ES" dirty="0">
                <a:solidFill>
                  <a:srgbClr val="1A1A1A"/>
                </a:solidFill>
                <a:latin typeface="+mj-lt"/>
              </a:rPr>
              <a:t> up </a:t>
            </a:r>
            <a:r>
              <a:rPr lang="es-ES" dirty="0" err="1">
                <a:solidFill>
                  <a:srgbClr val="1A1A1A"/>
                </a:solidFill>
                <a:latin typeface="+mj-lt"/>
              </a:rPr>
              <a:t>to</a:t>
            </a:r>
            <a:r>
              <a:rPr lang="es-ES" dirty="0">
                <a:solidFill>
                  <a:srgbClr val="1A1A1A"/>
                </a:solidFill>
                <a:latin typeface="+mj-lt"/>
              </a:rPr>
              <a:t> date </a:t>
            </a:r>
            <a:r>
              <a:rPr lang="es-ES" dirty="0" err="1">
                <a:solidFill>
                  <a:srgbClr val="1A1A1A"/>
                </a:solidFill>
                <a:latin typeface="+mj-lt"/>
              </a:rPr>
              <a:t>with</a:t>
            </a:r>
            <a:r>
              <a:rPr lang="es-ES" dirty="0">
                <a:solidFill>
                  <a:srgbClr val="1A1A1A"/>
                </a:solidFill>
                <a:latin typeface="+mj-lt"/>
              </a:rPr>
              <a:t> </a:t>
            </a:r>
            <a:r>
              <a:rPr lang="es-ES" dirty="0" err="1">
                <a:solidFill>
                  <a:srgbClr val="1A1A1A"/>
                </a:solidFill>
                <a:latin typeface="+mj-lt"/>
              </a:rPr>
              <a:t>all</a:t>
            </a:r>
            <a:r>
              <a:rPr lang="es-ES" dirty="0">
                <a:solidFill>
                  <a:srgbClr val="1A1A1A"/>
                </a:solidFill>
                <a:latin typeface="+mj-lt"/>
              </a:rPr>
              <a:t> </a:t>
            </a:r>
            <a:r>
              <a:rPr lang="es-ES" dirty="0" err="1">
                <a:solidFill>
                  <a:srgbClr val="1A1A1A"/>
                </a:solidFill>
                <a:latin typeface="+mj-lt"/>
              </a:rPr>
              <a:t>ethical</a:t>
            </a:r>
            <a:r>
              <a:rPr lang="es-ES" dirty="0">
                <a:solidFill>
                  <a:srgbClr val="1A1A1A"/>
                </a:solidFill>
                <a:latin typeface="+mj-lt"/>
              </a:rPr>
              <a:t>, legislative, </a:t>
            </a:r>
            <a:r>
              <a:rPr lang="es-ES" dirty="0" err="1">
                <a:solidFill>
                  <a:srgbClr val="1A1A1A"/>
                </a:solidFill>
                <a:latin typeface="+mj-lt"/>
              </a:rPr>
              <a:t>regulatory</a:t>
            </a:r>
            <a:r>
              <a:rPr lang="es-ES" dirty="0">
                <a:solidFill>
                  <a:srgbClr val="1A1A1A"/>
                </a:solidFill>
                <a:latin typeface="+mj-lt"/>
              </a:rPr>
              <a:t> and </a:t>
            </a:r>
            <a:r>
              <a:rPr lang="es-ES" dirty="0" err="1">
                <a:solidFill>
                  <a:srgbClr val="1A1A1A"/>
                </a:solidFill>
                <a:latin typeface="+mj-lt"/>
              </a:rPr>
              <a:t>governance</a:t>
            </a:r>
            <a:r>
              <a:rPr lang="es-ES" dirty="0">
                <a:solidFill>
                  <a:srgbClr val="1A1A1A"/>
                </a:solidFill>
                <a:latin typeface="+mj-lt"/>
              </a:rPr>
              <a:t> </a:t>
            </a:r>
            <a:r>
              <a:rPr lang="es-ES" dirty="0" err="1">
                <a:solidFill>
                  <a:srgbClr val="1A1A1A"/>
                </a:solidFill>
                <a:latin typeface="+mj-lt"/>
              </a:rPr>
              <a:t>requirements</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B59610BA-379A-36EC-334E-05C96B28F1DE}"/>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
        <p:nvSpPr>
          <p:cNvPr id="4" name="Rectangle 3">
            <a:extLst>
              <a:ext uri="{FF2B5EF4-FFF2-40B4-BE49-F238E27FC236}">
                <a16:creationId xmlns:a16="http://schemas.microsoft.com/office/drawing/2014/main" id="{8E871512-FCBC-0783-C618-CF21607A7BE4}"/>
              </a:ext>
            </a:extLst>
          </p:cNvPr>
          <p:cNvSpPr/>
          <p:nvPr/>
        </p:nvSpPr>
        <p:spPr>
          <a:xfrm>
            <a:off x="597877" y="2687673"/>
            <a:ext cx="10551829" cy="36572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528891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12C3F-4F2E-C64C-AAF2-6C419AFEB18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F0553CC-9A80-8239-8C59-20327417DEAE}"/>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4E489009-D165-0DD7-640A-11036554F1E1}"/>
              </a:ext>
            </a:extLst>
          </p:cNvPr>
          <p:cNvSpPr>
            <a:spLocks noGrp="1"/>
          </p:cNvSpPr>
          <p:nvPr>
            <p:ph idx="1"/>
          </p:nvPr>
        </p:nvSpPr>
        <p:spPr>
          <a:xfrm>
            <a:off x="838200" y="1362110"/>
            <a:ext cx="10515600" cy="4982864"/>
          </a:xfrm>
        </p:spPr>
        <p:txBody>
          <a:bodyPr>
            <a:normAutofit/>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a:t>
            </a:r>
            <a:r>
              <a:rPr lang="es-ES" dirty="0" err="1">
                <a:solidFill>
                  <a:srgbClr val="1A1A1A"/>
                </a:solidFill>
                <a:latin typeface="+mj-lt"/>
              </a:rPr>
              <a:t>Patients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be </a:t>
            </a:r>
            <a:r>
              <a:rPr lang="es-ES" dirty="0" err="1">
                <a:solidFill>
                  <a:srgbClr val="1A1A1A"/>
                </a:solidFill>
                <a:latin typeface="+mj-lt"/>
              </a:rPr>
              <a:t>informed</a:t>
            </a:r>
            <a:r>
              <a:rPr lang="es-ES" dirty="0">
                <a:solidFill>
                  <a:srgbClr val="1A1A1A"/>
                </a:solidFill>
                <a:latin typeface="+mj-lt"/>
              </a:rPr>
              <a:t> </a:t>
            </a:r>
            <a:r>
              <a:rPr lang="es-ES" dirty="0" err="1">
                <a:solidFill>
                  <a:srgbClr val="1A1A1A"/>
                </a:solidFill>
                <a:latin typeface="+mj-lt"/>
              </a:rPr>
              <a:t>when</a:t>
            </a:r>
            <a:r>
              <a:rPr lang="es-ES" dirty="0">
                <a:solidFill>
                  <a:srgbClr val="1A1A1A"/>
                </a:solidFill>
                <a:latin typeface="+mj-lt"/>
              </a:rPr>
              <a:t> material </a:t>
            </a:r>
            <a:r>
              <a:rPr lang="es-ES" dirty="0" err="1">
                <a:solidFill>
                  <a:srgbClr val="1A1A1A"/>
                </a:solidFill>
                <a:latin typeface="+mj-lt"/>
              </a:rPr>
              <a:t>left</a:t>
            </a:r>
            <a:r>
              <a:rPr lang="es-ES" dirty="0">
                <a:solidFill>
                  <a:srgbClr val="1A1A1A"/>
                </a:solidFill>
                <a:latin typeface="+mj-lt"/>
              </a:rPr>
              <a:t> </a:t>
            </a:r>
            <a:r>
              <a:rPr lang="es-ES" dirty="0" err="1">
                <a:solidFill>
                  <a:srgbClr val="1A1A1A"/>
                </a:solidFill>
                <a:latin typeface="+mj-lt"/>
              </a:rPr>
              <a:t>over</a:t>
            </a:r>
            <a:r>
              <a:rPr lang="es-ES" dirty="0">
                <a:solidFill>
                  <a:srgbClr val="1A1A1A"/>
                </a:solidFill>
                <a:latin typeface="+mj-lt"/>
              </a:rPr>
              <a:t> </a:t>
            </a:r>
            <a:r>
              <a:rPr lang="es-ES" dirty="0" err="1">
                <a:solidFill>
                  <a:srgbClr val="1A1A1A"/>
                </a:solidFill>
                <a:latin typeface="+mj-lt"/>
              </a:rPr>
              <a:t>following</a:t>
            </a:r>
            <a:r>
              <a:rPr lang="es-ES" dirty="0">
                <a:solidFill>
                  <a:srgbClr val="1A1A1A"/>
                </a:solidFill>
                <a:latin typeface="+mj-lt"/>
              </a:rPr>
              <a:t> diagnosis </a:t>
            </a:r>
            <a:r>
              <a:rPr lang="es-ES" dirty="0" err="1">
                <a:solidFill>
                  <a:srgbClr val="1A1A1A"/>
                </a:solidFill>
                <a:latin typeface="+mj-lt"/>
              </a:rPr>
              <a:t>or</a:t>
            </a:r>
            <a:r>
              <a:rPr lang="es-ES" dirty="0">
                <a:solidFill>
                  <a:srgbClr val="1A1A1A"/>
                </a:solidFill>
                <a:latin typeface="+mj-lt"/>
              </a:rPr>
              <a:t> </a:t>
            </a:r>
            <a:r>
              <a:rPr lang="es-ES" dirty="0" err="1">
                <a:solidFill>
                  <a:srgbClr val="1A1A1A"/>
                </a:solidFill>
                <a:latin typeface="+mj-lt"/>
              </a:rPr>
              <a:t>treatment</a:t>
            </a:r>
            <a:r>
              <a:rPr lang="es-ES" dirty="0">
                <a:solidFill>
                  <a:srgbClr val="1A1A1A"/>
                </a:solidFill>
                <a:latin typeface="+mj-lt"/>
              </a:rPr>
              <a:t> </a:t>
            </a:r>
            <a:r>
              <a:rPr lang="es-ES" dirty="0" err="1">
                <a:solidFill>
                  <a:srgbClr val="1A1A1A"/>
                </a:solidFill>
                <a:latin typeface="+mj-lt"/>
              </a:rPr>
              <a:t>may</a:t>
            </a:r>
            <a:r>
              <a:rPr lang="es-ES" dirty="0">
                <a:solidFill>
                  <a:srgbClr val="1A1A1A"/>
                </a:solidFill>
                <a:latin typeface="+mj-lt"/>
              </a:rPr>
              <a:t> be </a:t>
            </a:r>
            <a:r>
              <a:rPr lang="es-ES" dirty="0" err="1">
                <a:solidFill>
                  <a:srgbClr val="1A1A1A"/>
                </a:solidFill>
                <a:latin typeface="+mj-lt"/>
              </a:rPr>
              <a:t>used</a:t>
            </a:r>
            <a:r>
              <a:rPr lang="es-ES" dirty="0">
                <a:solidFill>
                  <a:srgbClr val="1A1A1A"/>
                </a:solidFill>
                <a:latin typeface="+mj-lt"/>
              </a:rPr>
              <a:t> </a:t>
            </a:r>
            <a:r>
              <a:rPr lang="es-ES" dirty="0" err="1">
                <a:solidFill>
                  <a:srgbClr val="1A1A1A"/>
                </a:solidFill>
                <a:latin typeface="+mj-lt"/>
              </a:rPr>
              <a:t>for</a:t>
            </a:r>
            <a:r>
              <a:rPr lang="es-ES" dirty="0">
                <a:solidFill>
                  <a:srgbClr val="1A1A1A"/>
                </a:solidFill>
                <a:latin typeface="+mj-lt"/>
              </a:rPr>
              <a:t> </a:t>
            </a:r>
            <a:r>
              <a:rPr lang="es-ES" dirty="0" err="1">
                <a:solidFill>
                  <a:srgbClr val="1A1A1A"/>
                </a:solidFill>
                <a:latin typeface="+mj-lt"/>
              </a:rPr>
              <a:t>research</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a:t>
            </a:r>
            <a:r>
              <a:rPr lang="es-ES" dirty="0">
                <a:solidFill>
                  <a:srgbClr val="1A1A1A"/>
                </a:solidFill>
                <a:latin typeface="+mj-lt"/>
              </a:rPr>
              <a:t> </a:t>
            </a:r>
            <a:r>
              <a:rPr lang="es-ES" dirty="0" err="1">
                <a:solidFill>
                  <a:srgbClr val="1A1A1A"/>
                </a:solidFill>
                <a:latin typeface="+mj-lt"/>
              </a:rPr>
              <a:t>involving</a:t>
            </a:r>
            <a:r>
              <a:rPr lang="es-ES" dirty="0">
                <a:solidFill>
                  <a:srgbClr val="1A1A1A"/>
                </a:solidFill>
                <a:latin typeface="+mj-lt"/>
              </a:rPr>
              <a:t> human </a:t>
            </a:r>
            <a:r>
              <a:rPr lang="es-ES" dirty="0" err="1">
                <a:solidFill>
                  <a:srgbClr val="1A1A1A"/>
                </a:solidFill>
                <a:latin typeface="+mj-lt"/>
              </a:rPr>
              <a:t>biological</a:t>
            </a:r>
            <a:r>
              <a:rPr lang="es-ES" dirty="0">
                <a:solidFill>
                  <a:srgbClr val="1A1A1A"/>
                </a:solidFill>
                <a:latin typeface="+mj-lt"/>
              </a:rPr>
              <a:t> material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undergo</a:t>
            </a:r>
            <a:r>
              <a:rPr lang="es-ES" dirty="0">
                <a:solidFill>
                  <a:srgbClr val="1A1A1A"/>
                </a:solidFill>
                <a:latin typeface="+mj-lt"/>
              </a:rPr>
              <a:t> </a:t>
            </a:r>
            <a:r>
              <a:rPr lang="es-ES" dirty="0" err="1">
                <a:solidFill>
                  <a:srgbClr val="1A1A1A"/>
                </a:solidFill>
                <a:latin typeface="+mj-lt"/>
              </a:rPr>
              <a:t>independent</a:t>
            </a:r>
            <a:r>
              <a:rPr lang="es-ES" dirty="0">
                <a:solidFill>
                  <a:srgbClr val="1A1A1A"/>
                </a:solidFill>
                <a:latin typeface="+mj-lt"/>
              </a:rPr>
              <a:t> </a:t>
            </a:r>
            <a:r>
              <a:rPr lang="es-ES" dirty="0" err="1">
                <a:solidFill>
                  <a:srgbClr val="1A1A1A"/>
                </a:solidFill>
                <a:latin typeface="+mj-lt"/>
              </a:rPr>
              <a:t>ethical</a:t>
            </a:r>
            <a:r>
              <a:rPr lang="es-ES" dirty="0">
                <a:solidFill>
                  <a:srgbClr val="1A1A1A"/>
                </a:solidFill>
                <a:latin typeface="+mj-lt"/>
              </a:rPr>
              <a:t> </a:t>
            </a:r>
            <a:r>
              <a:rPr lang="es-ES" dirty="0" err="1">
                <a:solidFill>
                  <a:srgbClr val="1A1A1A"/>
                </a:solidFill>
                <a:latin typeface="+mj-lt"/>
              </a:rPr>
              <a:t>review</a:t>
            </a:r>
            <a:r>
              <a:rPr lang="es-ES" dirty="0">
                <a:solidFill>
                  <a:srgbClr val="1A1A1A"/>
                </a:solidFill>
                <a:latin typeface="+mj-lt"/>
              </a:rPr>
              <a:t>, </a:t>
            </a:r>
            <a:r>
              <a:rPr lang="es-ES" dirty="0" err="1">
                <a:solidFill>
                  <a:srgbClr val="1A1A1A"/>
                </a:solidFill>
                <a:latin typeface="+mj-lt"/>
              </a:rPr>
              <a:t>with</a:t>
            </a:r>
            <a:r>
              <a:rPr lang="es-ES" dirty="0">
                <a:solidFill>
                  <a:srgbClr val="1A1A1A"/>
                </a:solidFill>
                <a:latin typeface="+mj-lt"/>
              </a:rPr>
              <a:t> </a:t>
            </a:r>
            <a:r>
              <a:rPr lang="es-ES" dirty="0" err="1">
                <a:solidFill>
                  <a:srgbClr val="1A1A1A"/>
                </a:solidFill>
                <a:latin typeface="+mj-lt"/>
              </a:rPr>
              <a:t>very</a:t>
            </a:r>
            <a:r>
              <a:rPr lang="es-ES" dirty="0">
                <a:solidFill>
                  <a:srgbClr val="1A1A1A"/>
                </a:solidFill>
                <a:latin typeface="+mj-lt"/>
              </a:rPr>
              <a:t> </a:t>
            </a:r>
            <a:r>
              <a:rPr lang="es-ES" dirty="0" err="1">
                <a:solidFill>
                  <a:srgbClr val="1A1A1A"/>
                </a:solidFill>
                <a:latin typeface="+mj-lt"/>
              </a:rPr>
              <a:t>limited</a:t>
            </a:r>
            <a:r>
              <a:rPr lang="es-ES" dirty="0">
                <a:solidFill>
                  <a:srgbClr val="1A1A1A"/>
                </a:solidFill>
                <a:latin typeface="+mj-lt"/>
              </a:rPr>
              <a:t> </a:t>
            </a:r>
            <a:r>
              <a:rPr lang="es-ES" dirty="0" err="1">
                <a:solidFill>
                  <a:srgbClr val="1A1A1A"/>
                </a:solidFill>
                <a:latin typeface="+mj-lt"/>
              </a:rPr>
              <a:t>exceptions</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Researchers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treat</a:t>
            </a:r>
            <a:r>
              <a:rPr lang="es-ES" dirty="0">
                <a:solidFill>
                  <a:srgbClr val="1A1A1A"/>
                </a:solidFill>
                <a:latin typeface="+mj-lt"/>
              </a:rPr>
              <a:t> as </a:t>
            </a:r>
            <a:r>
              <a:rPr lang="es-ES" dirty="0" err="1">
                <a:solidFill>
                  <a:srgbClr val="1A1A1A"/>
                </a:solidFill>
                <a:latin typeface="+mj-lt"/>
              </a:rPr>
              <a:t>confidential</a:t>
            </a:r>
            <a:r>
              <a:rPr lang="es-ES" dirty="0">
                <a:solidFill>
                  <a:srgbClr val="1A1A1A"/>
                </a:solidFill>
                <a:latin typeface="+mj-lt"/>
              </a:rPr>
              <a:t> </a:t>
            </a:r>
            <a:r>
              <a:rPr lang="es-ES" dirty="0" err="1">
                <a:solidFill>
                  <a:srgbClr val="1A1A1A"/>
                </a:solidFill>
                <a:latin typeface="+mj-lt"/>
              </a:rPr>
              <a:t>all</a:t>
            </a:r>
            <a:r>
              <a:rPr lang="es-ES" dirty="0">
                <a:solidFill>
                  <a:srgbClr val="1A1A1A"/>
                </a:solidFill>
                <a:latin typeface="+mj-lt"/>
              </a:rPr>
              <a:t> personal and medical </a:t>
            </a:r>
            <a:r>
              <a:rPr lang="es-ES" dirty="0" err="1">
                <a:solidFill>
                  <a:srgbClr val="1A1A1A"/>
                </a:solidFill>
                <a:latin typeface="+mj-lt"/>
              </a:rPr>
              <a:t>information</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Researchers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keep</a:t>
            </a:r>
            <a:r>
              <a:rPr lang="es-ES" dirty="0">
                <a:solidFill>
                  <a:srgbClr val="1A1A1A"/>
                </a:solidFill>
                <a:latin typeface="+mj-lt"/>
              </a:rPr>
              <a:t> up </a:t>
            </a:r>
            <a:r>
              <a:rPr lang="es-ES" dirty="0" err="1">
                <a:solidFill>
                  <a:srgbClr val="1A1A1A"/>
                </a:solidFill>
                <a:latin typeface="+mj-lt"/>
              </a:rPr>
              <a:t>to</a:t>
            </a:r>
            <a:r>
              <a:rPr lang="es-ES" dirty="0">
                <a:solidFill>
                  <a:srgbClr val="1A1A1A"/>
                </a:solidFill>
                <a:latin typeface="+mj-lt"/>
              </a:rPr>
              <a:t> date </a:t>
            </a:r>
            <a:r>
              <a:rPr lang="es-ES" dirty="0" err="1">
                <a:solidFill>
                  <a:srgbClr val="1A1A1A"/>
                </a:solidFill>
                <a:latin typeface="+mj-lt"/>
              </a:rPr>
              <a:t>with</a:t>
            </a:r>
            <a:r>
              <a:rPr lang="es-ES" dirty="0">
                <a:solidFill>
                  <a:srgbClr val="1A1A1A"/>
                </a:solidFill>
                <a:latin typeface="+mj-lt"/>
              </a:rPr>
              <a:t> </a:t>
            </a:r>
            <a:r>
              <a:rPr lang="es-ES" dirty="0" err="1">
                <a:solidFill>
                  <a:srgbClr val="1A1A1A"/>
                </a:solidFill>
                <a:latin typeface="+mj-lt"/>
              </a:rPr>
              <a:t>all</a:t>
            </a:r>
            <a:r>
              <a:rPr lang="es-ES" dirty="0">
                <a:solidFill>
                  <a:srgbClr val="1A1A1A"/>
                </a:solidFill>
                <a:latin typeface="+mj-lt"/>
              </a:rPr>
              <a:t> </a:t>
            </a:r>
            <a:r>
              <a:rPr lang="es-ES" dirty="0" err="1">
                <a:solidFill>
                  <a:srgbClr val="1A1A1A"/>
                </a:solidFill>
                <a:latin typeface="+mj-lt"/>
              </a:rPr>
              <a:t>ethical</a:t>
            </a:r>
            <a:r>
              <a:rPr lang="es-ES" dirty="0">
                <a:solidFill>
                  <a:srgbClr val="1A1A1A"/>
                </a:solidFill>
                <a:latin typeface="+mj-lt"/>
              </a:rPr>
              <a:t>, legislative, </a:t>
            </a:r>
            <a:r>
              <a:rPr lang="es-ES" dirty="0" err="1">
                <a:solidFill>
                  <a:srgbClr val="1A1A1A"/>
                </a:solidFill>
                <a:latin typeface="+mj-lt"/>
              </a:rPr>
              <a:t>regulatory</a:t>
            </a:r>
            <a:r>
              <a:rPr lang="es-ES" dirty="0">
                <a:solidFill>
                  <a:srgbClr val="1A1A1A"/>
                </a:solidFill>
                <a:latin typeface="+mj-lt"/>
              </a:rPr>
              <a:t> and </a:t>
            </a:r>
            <a:r>
              <a:rPr lang="es-ES" dirty="0" err="1">
                <a:solidFill>
                  <a:srgbClr val="1A1A1A"/>
                </a:solidFill>
                <a:latin typeface="+mj-lt"/>
              </a:rPr>
              <a:t>governance</a:t>
            </a:r>
            <a:r>
              <a:rPr lang="es-ES" dirty="0">
                <a:solidFill>
                  <a:srgbClr val="1A1A1A"/>
                </a:solidFill>
                <a:latin typeface="+mj-lt"/>
              </a:rPr>
              <a:t> </a:t>
            </a:r>
            <a:r>
              <a:rPr lang="es-ES" dirty="0" err="1">
                <a:solidFill>
                  <a:srgbClr val="1A1A1A"/>
                </a:solidFill>
                <a:latin typeface="+mj-lt"/>
              </a:rPr>
              <a:t>requirements</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BCB302D9-2968-5165-2FD5-2424900F8AC8}"/>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
        <p:nvSpPr>
          <p:cNvPr id="4" name="Rectangle 3">
            <a:extLst>
              <a:ext uri="{FF2B5EF4-FFF2-40B4-BE49-F238E27FC236}">
                <a16:creationId xmlns:a16="http://schemas.microsoft.com/office/drawing/2014/main" id="{252524F3-4BAC-7B4A-2BAF-9CD44F74EEE3}"/>
              </a:ext>
            </a:extLst>
          </p:cNvPr>
          <p:cNvSpPr/>
          <p:nvPr/>
        </p:nvSpPr>
        <p:spPr>
          <a:xfrm>
            <a:off x="597877" y="3604846"/>
            <a:ext cx="10551829" cy="27401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1721695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4FD8A-D416-0D6F-2E8E-1BD722FD5B1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CE4A320-B2FD-3F98-0BB9-2AFB0C106F28}"/>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1EB0913D-E5AD-A610-685C-FCBFED2436C9}"/>
              </a:ext>
            </a:extLst>
          </p:cNvPr>
          <p:cNvSpPr>
            <a:spLocks noGrp="1"/>
          </p:cNvSpPr>
          <p:nvPr>
            <p:ph idx="1"/>
          </p:nvPr>
        </p:nvSpPr>
        <p:spPr>
          <a:xfrm>
            <a:off x="838200" y="1362110"/>
            <a:ext cx="10515600" cy="4982864"/>
          </a:xfrm>
        </p:spPr>
        <p:txBody>
          <a:bodyPr>
            <a:normAutofit/>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a:t>
            </a:r>
            <a:r>
              <a:rPr lang="es-ES" dirty="0" err="1">
                <a:solidFill>
                  <a:srgbClr val="1A1A1A"/>
                </a:solidFill>
                <a:latin typeface="+mj-lt"/>
              </a:rPr>
              <a:t>Patients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be </a:t>
            </a:r>
            <a:r>
              <a:rPr lang="es-ES" dirty="0" err="1">
                <a:solidFill>
                  <a:srgbClr val="1A1A1A"/>
                </a:solidFill>
                <a:latin typeface="+mj-lt"/>
              </a:rPr>
              <a:t>informed</a:t>
            </a:r>
            <a:r>
              <a:rPr lang="es-ES" dirty="0">
                <a:solidFill>
                  <a:srgbClr val="1A1A1A"/>
                </a:solidFill>
                <a:latin typeface="+mj-lt"/>
              </a:rPr>
              <a:t> </a:t>
            </a:r>
            <a:r>
              <a:rPr lang="es-ES" dirty="0" err="1">
                <a:solidFill>
                  <a:srgbClr val="1A1A1A"/>
                </a:solidFill>
                <a:latin typeface="+mj-lt"/>
              </a:rPr>
              <a:t>when</a:t>
            </a:r>
            <a:r>
              <a:rPr lang="es-ES" dirty="0">
                <a:solidFill>
                  <a:srgbClr val="1A1A1A"/>
                </a:solidFill>
                <a:latin typeface="+mj-lt"/>
              </a:rPr>
              <a:t> material </a:t>
            </a:r>
            <a:r>
              <a:rPr lang="es-ES" dirty="0" err="1">
                <a:solidFill>
                  <a:srgbClr val="1A1A1A"/>
                </a:solidFill>
                <a:latin typeface="+mj-lt"/>
              </a:rPr>
              <a:t>left</a:t>
            </a:r>
            <a:r>
              <a:rPr lang="es-ES" dirty="0">
                <a:solidFill>
                  <a:srgbClr val="1A1A1A"/>
                </a:solidFill>
                <a:latin typeface="+mj-lt"/>
              </a:rPr>
              <a:t> </a:t>
            </a:r>
            <a:r>
              <a:rPr lang="es-ES" dirty="0" err="1">
                <a:solidFill>
                  <a:srgbClr val="1A1A1A"/>
                </a:solidFill>
                <a:latin typeface="+mj-lt"/>
              </a:rPr>
              <a:t>over</a:t>
            </a:r>
            <a:r>
              <a:rPr lang="es-ES" dirty="0">
                <a:solidFill>
                  <a:srgbClr val="1A1A1A"/>
                </a:solidFill>
                <a:latin typeface="+mj-lt"/>
              </a:rPr>
              <a:t> </a:t>
            </a:r>
            <a:r>
              <a:rPr lang="es-ES" dirty="0" err="1">
                <a:solidFill>
                  <a:srgbClr val="1A1A1A"/>
                </a:solidFill>
                <a:latin typeface="+mj-lt"/>
              </a:rPr>
              <a:t>following</a:t>
            </a:r>
            <a:r>
              <a:rPr lang="es-ES" dirty="0">
                <a:solidFill>
                  <a:srgbClr val="1A1A1A"/>
                </a:solidFill>
                <a:latin typeface="+mj-lt"/>
              </a:rPr>
              <a:t> diagnosis </a:t>
            </a:r>
            <a:r>
              <a:rPr lang="es-ES" dirty="0" err="1">
                <a:solidFill>
                  <a:srgbClr val="1A1A1A"/>
                </a:solidFill>
                <a:latin typeface="+mj-lt"/>
              </a:rPr>
              <a:t>or</a:t>
            </a:r>
            <a:r>
              <a:rPr lang="es-ES" dirty="0">
                <a:solidFill>
                  <a:srgbClr val="1A1A1A"/>
                </a:solidFill>
                <a:latin typeface="+mj-lt"/>
              </a:rPr>
              <a:t> </a:t>
            </a:r>
            <a:r>
              <a:rPr lang="es-ES" dirty="0" err="1">
                <a:solidFill>
                  <a:srgbClr val="1A1A1A"/>
                </a:solidFill>
                <a:latin typeface="+mj-lt"/>
              </a:rPr>
              <a:t>treatment</a:t>
            </a:r>
            <a:r>
              <a:rPr lang="es-ES" dirty="0">
                <a:solidFill>
                  <a:srgbClr val="1A1A1A"/>
                </a:solidFill>
                <a:latin typeface="+mj-lt"/>
              </a:rPr>
              <a:t> </a:t>
            </a:r>
            <a:r>
              <a:rPr lang="es-ES" dirty="0" err="1">
                <a:solidFill>
                  <a:srgbClr val="1A1A1A"/>
                </a:solidFill>
                <a:latin typeface="+mj-lt"/>
              </a:rPr>
              <a:t>may</a:t>
            </a:r>
            <a:r>
              <a:rPr lang="es-ES" dirty="0">
                <a:solidFill>
                  <a:srgbClr val="1A1A1A"/>
                </a:solidFill>
                <a:latin typeface="+mj-lt"/>
              </a:rPr>
              <a:t> be </a:t>
            </a:r>
            <a:r>
              <a:rPr lang="es-ES" dirty="0" err="1">
                <a:solidFill>
                  <a:srgbClr val="1A1A1A"/>
                </a:solidFill>
                <a:latin typeface="+mj-lt"/>
              </a:rPr>
              <a:t>used</a:t>
            </a:r>
            <a:r>
              <a:rPr lang="es-ES" dirty="0">
                <a:solidFill>
                  <a:srgbClr val="1A1A1A"/>
                </a:solidFill>
                <a:latin typeface="+mj-lt"/>
              </a:rPr>
              <a:t> </a:t>
            </a:r>
            <a:r>
              <a:rPr lang="es-ES" dirty="0" err="1">
                <a:solidFill>
                  <a:srgbClr val="1A1A1A"/>
                </a:solidFill>
                <a:latin typeface="+mj-lt"/>
              </a:rPr>
              <a:t>for</a:t>
            </a:r>
            <a:r>
              <a:rPr lang="es-ES" dirty="0">
                <a:solidFill>
                  <a:srgbClr val="1A1A1A"/>
                </a:solidFill>
                <a:latin typeface="+mj-lt"/>
              </a:rPr>
              <a:t> </a:t>
            </a:r>
            <a:r>
              <a:rPr lang="es-ES" dirty="0" err="1">
                <a:solidFill>
                  <a:srgbClr val="1A1A1A"/>
                </a:solidFill>
                <a:latin typeface="+mj-lt"/>
              </a:rPr>
              <a:t>research</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a:t>
            </a:r>
            <a:r>
              <a:rPr lang="es-ES" dirty="0">
                <a:solidFill>
                  <a:srgbClr val="1A1A1A"/>
                </a:solidFill>
                <a:latin typeface="+mj-lt"/>
              </a:rPr>
              <a:t> </a:t>
            </a:r>
            <a:r>
              <a:rPr lang="es-ES" dirty="0" err="1">
                <a:solidFill>
                  <a:srgbClr val="1A1A1A"/>
                </a:solidFill>
                <a:latin typeface="+mj-lt"/>
              </a:rPr>
              <a:t>involving</a:t>
            </a:r>
            <a:r>
              <a:rPr lang="es-ES" dirty="0">
                <a:solidFill>
                  <a:srgbClr val="1A1A1A"/>
                </a:solidFill>
                <a:latin typeface="+mj-lt"/>
              </a:rPr>
              <a:t> human </a:t>
            </a:r>
            <a:r>
              <a:rPr lang="es-ES" dirty="0" err="1">
                <a:solidFill>
                  <a:srgbClr val="1A1A1A"/>
                </a:solidFill>
                <a:latin typeface="+mj-lt"/>
              </a:rPr>
              <a:t>biological</a:t>
            </a:r>
            <a:r>
              <a:rPr lang="es-ES" dirty="0">
                <a:solidFill>
                  <a:srgbClr val="1A1A1A"/>
                </a:solidFill>
                <a:latin typeface="+mj-lt"/>
              </a:rPr>
              <a:t> material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undergo</a:t>
            </a:r>
            <a:r>
              <a:rPr lang="es-ES" dirty="0">
                <a:solidFill>
                  <a:srgbClr val="1A1A1A"/>
                </a:solidFill>
                <a:latin typeface="+mj-lt"/>
              </a:rPr>
              <a:t> </a:t>
            </a:r>
            <a:r>
              <a:rPr lang="es-ES" dirty="0" err="1">
                <a:solidFill>
                  <a:srgbClr val="1A1A1A"/>
                </a:solidFill>
                <a:latin typeface="+mj-lt"/>
              </a:rPr>
              <a:t>independent</a:t>
            </a:r>
            <a:r>
              <a:rPr lang="es-ES" dirty="0">
                <a:solidFill>
                  <a:srgbClr val="1A1A1A"/>
                </a:solidFill>
                <a:latin typeface="+mj-lt"/>
              </a:rPr>
              <a:t> </a:t>
            </a:r>
            <a:r>
              <a:rPr lang="es-ES" dirty="0" err="1">
                <a:solidFill>
                  <a:srgbClr val="1A1A1A"/>
                </a:solidFill>
                <a:latin typeface="+mj-lt"/>
              </a:rPr>
              <a:t>ethical</a:t>
            </a:r>
            <a:r>
              <a:rPr lang="es-ES" dirty="0">
                <a:solidFill>
                  <a:srgbClr val="1A1A1A"/>
                </a:solidFill>
                <a:latin typeface="+mj-lt"/>
              </a:rPr>
              <a:t> </a:t>
            </a:r>
            <a:r>
              <a:rPr lang="es-ES" dirty="0" err="1">
                <a:solidFill>
                  <a:srgbClr val="1A1A1A"/>
                </a:solidFill>
                <a:latin typeface="+mj-lt"/>
              </a:rPr>
              <a:t>review</a:t>
            </a:r>
            <a:r>
              <a:rPr lang="es-ES" dirty="0">
                <a:solidFill>
                  <a:srgbClr val="1A1A1A"/>
                </a:solidFill>
                <a:latin typeface="+mj-lt"/>
              </a:rPr>
              <a:t>, </a:t>
            </a:r>
            <a:r>
              <a:rPr lang="es-ES" dirty="0" err="1">
                <a:solidFill>
                  <a:srgbClr val="1A1A1A"/>
                </a:solidFill>
                <a:latin typeface="+mj-lt"/>
              </a:rPr>
              <a:t>with</a:t>
            </a:r>
            <a:r>
              <a:rPr lang="es-ES" dirty="0">
                <a:solidFill>
                  <a:srgbClr val="1A1A1A"/>
                </a:solidFill>
                <a:latin typeface="+mj-lt"/>
              </a:rPr>
              <a:t> </a:t>
            </a:r>
            <a:r>
              <a:rPr lang="es-ES" dirty="0" err="1">
                <a:solidFill>
                  <a:srgbClr val="1A1A1A"/>
                </a:solidFill>
                <a:latin typeface="+mj-lt"/>
              </a:rPr>
              <a:t>very</a:t>
            </a:r>
            <a:r>
              <a:rPr lang="es-ES" dirty="0">
                <a:solidFill>
                  <a:srgbClr val="1A1A1A"/>
                </a:solidFill>
                <a:latin typeface="+mj-lt"/>
              </a:rPr>
              <a:t> </a:t>
            </a:r>
            <a:r>
              <a:rPr lang="es-ES" dirty="0" err="1">
                <a:solidFill>
                  <a:srgbClr val="1A1A1A"/>
                </a:solidFill>
                <a:latin typeface="+mj-lt"/>
              </a:rPr>
              <a:t>limited</a:t>
            </a:r>
            <a:r>
              <a:rPr lang="es-ES" dirty="0">
                <a:solidFill>
                  <a:srgbClr val="1A1A1A"/>
                </a:solidFill>
                <a:latin typeface="+mj-lt"/>
              </a:rPr>
              <a:t> </a:t>
            </a:r>
            <a:r>
              <a:rPr lang="es-ES" dirty="0" err="1">
                <a:solidFill>
                  <a:srgbClr val="1A1A1A"/>
                </a:solidFill>
                <a:latin typeface="+mj-lt"/>
              </a:rPr>
              <a:t>exceptions</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Researchers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treat</a:t>
            </a:r>
            <a:r>
              <a:rPr lang="es-ES" dirty="0">
                <a:solidFill>
                  <a:srgbClr val="1A1A1A"/>
                </a:solidFill>
                <a:latin typeface="+mj-lt"/>
              </a:rPr>
              <a:t> as </a:t>
            </a:r>
            <a:r>
              <a:rPr lang="es-ES" dirty="0" err="1">
                <a:solidFill>
                  <a:srgbClr val="1A1A1A"/>
                </a:solidFill>
                <a:latin typeface="+mj-lt"/>
              </a:rPr>
              <a:t>confidential</a:t>
            </a:r>
            <a:r>
              <a:rPr lang="es-ES" dirty="0">
                <a:solidFill>
                  <a:srgbClr val="1A1A1A"/>
                </a:solidFill>
                <a:latin typeface="+mj-lt"/>
              </a:rPr>
              <a:t> </a:t>
            </a:r>
            <a:r>
              <a:rPr lang="es-ES" dirty="0" err="1">
                <a:solidFill>
                  <a:srgbClr val="1A1A1A"/>
                </a:solidFill>
                <a:latin typeface="+mj-lt"/>
              </a:rPr>
              <a:t>all</a:t>
            </a:r>
            <a:r>
              <a:rPr lang="es-ES" dirty="0">
                <a:solidFill>
                  <a:srgbClr val="1A1A1A"/>
                </a:solidFill>
                <a:latin typeface="+mj-lt"/>
              </a:rPr>
              <a:t> personal and medical </a:t>
            </a:r>
            <a:r>
              <a:rPr lang="es-ES" dirty="0" err="1">
                <a:solidFill>
                  <a:srgbClr val="1A1A1A"/>
                </a:solidFill>
                <a:latin typeface="+mj-lt"/>
              </a:rPr>
              <a:t>information</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Researchers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keep</a:t>
            </a:r>
            <a:r>
              <a:rPr lang="es-ES" dirty="0">
                <a:solidFill>
                  <a:srgbClr val="1A1A1A"/>
                </a:solidFill>
                <a:latin typeface="+mj-lt"/>
              </a:rPr>
              <a:t> up </a:t>
            </a:r>
            <a:r>
              <a:rPr lang="es-ES" dirty="0" err="1">
                <a:solidFill>
                  <a:srgbClr val="1A1A1A"/>
                </a:solidFill>
                <a:latin typeface="+mj-lt"/>
              </a:rPr>
              <a:t>to</a:t>
            </a:r>
            <a:r>
              <a:rPr lang="es-ES" dirty="0">
                <a:solidFill>
                  <a:srgbClr val="1A1A1A"/>
                </a:solidFill>
                <a:latin typeface="+mj-lt"/>
              </a:rPr>
              <a:t> date </a:t>
            </a:r>
            <a:r>
              <a:rPr lang="es-ES" dirty="0" err="1">
                <a:solidFill>
                  <a:srgbClr val="1A1A1A"/>
                </a:solidFill>
                <a:latin typeface="+mj-lt"/>
              </a:rPr>
              <a:t>with</a:t>
            </a:r>
            <a:r>
              <a:rPr lang="es-ES" dirty="0">
                <a:solidFill>
                  <a:srgbClr val="1A1A1A"/>
                </a:solidFill>
                <a:latin typeface="+mj-lt"/>
              </a:rPr>
              <a:t> </a:t>
            </a:r>
            <a:r>
              <a:rPr lang="es-ES" dirty="0" err="1">
                <a:solidFill>
                  <a:srgbClr val="1A1A1A"/>
                </a:solidFill>
                <a:latin typeface="+mj-lt"/>
              </a:rPr>
              <a:t>all</a:t>
            </a:r>
            <a:r>
              <a:rPr lang="es-ES" dirty="0">
                <a:solidFill>
                  <a:srgbClr val="1A1A1A"/>
                </a:solidFill>
                <a:latin typeface="+mj-lt"/>
              </a:rPr>
              <a:t> </a:t>
            </a:r>
            <a:r>
              <a:rPr lang="es-ES" dirty="0" err="1">
                <a:solidFill>
                  <a:srgbClr val="1A1A1A"/>
                </a:solidFill>
                <a:latin typeface="+mj-lt"/>
              </a:rPr>
              <a:t>ethical</a:t>
            </a:r>
            <a:r>
              <a:rPr lang="es-ES" dirty="0">
                <a:solidFill>
                  <a:srgbClr val="1A1A1A"/>
                </a:solidFill>
                <a:latin typeface="+mj-lt"/>
              </a:rPr>
              <a:t>, legislative, </a:t>
            </a:r>
            <a:r>
              <a:rPr lang="es-ES" dirty="0" err="1">
                <a:solidFill>
                  <a:srgbClr val="1A1A1A"/>
                </a:solidFill>
                <a:latin typeface="+mj-lt"/>
              </a:rPr>
              <a:t>regulatory</a:t>
            </a:r>
            <a:r>
              <a:rPr lang="es-ES" dirty="0">
                <a:solidFill>
                  <a:srgbClr val="1A1A1A"/>
                </a:solidFill>
                <a:latin typeface="+mj-lt"/>
              </a:rPr>
              <a:t> and </a:t>
            </a:r>
            <a:r>
              <a:rPr lang="es-ES" dirty="0" err="1">
                <a:solidFill>
                  <a:srgbClr val="1A1A1A"/>
                </a:solidFill>
                <a:latin typeface="+mj-lt"/>
              </a:rPr>
              <a:t>governance</a:t>
            </a:r>
            <a:r>
              <a:rPr lang="es-ES" dirty="0">
                <a:solidFill>
                  <a:srgbClr val="1A1A1A"/>
                </a:solidFill>
                <a:latin typeface="+mj-lt"/>
              </a:rPr>
              <a:t> </a:t>
            </a:r>
            <a:r>
              <a:rPr lang="es-ES" dirty="0" err="1">
                <a:solidFill>
                  <a:srgbClr val="1A1A1A"/>
                </a:solidFill>
                <a:latin typeface="+mj-lt"/>
              </a:rPr>
              <a:t>requirements</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D6C0D2D5-60BD-7CD9-C7EF-A1EDD80E5001}"/>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
        <p:nvSpPr>
          <p:cNvPr id="4" name="Rectangle 3">
            <a:extLst>
              <a:ext uri="{FF2B5EF4-FFF2-40B4-BE49-F238E27FC236}">
                <a16:creationId xmlns:a16="http://schemas.microsoft.com/office/drawing/2014/main" id="{2E37D092-DC27-2547-95C0-B1B882897B79}"/>
              </a:ext>
            </a:extLst>
          </p:cNvPr>
          <p:cNvSpPr/>
          <p:nvPr/>
        </p:nvSpPr>
        <p:spPr>
          <a:xfrm>
            <a:off x="597877" y="4501662"/>
            <a:ext cx="10551829" cy="18433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53173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BC09E-7433-F630-C6F9-50195C1344C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6A7D958-38CB-DEA3-E6D8-925905FFB944}"/>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5FB821BB-D25E-1A6E-8D45-4B039F05146D}"/>
              </a:ext>
            </a:extLst>
          </p:cNvPr>
          <p:cNvSpPr>
            <a:spLocks noGrp="1"/>
          </p:cNvSpPr>
          <p:nvPr>
            <p:ph idx="1"/>
          </p:nvPr>
        </p:nvSpPr>
        <p:spPr>
          <a:xfrm>
            <a:off x="838200" y="1362110"/>
            <a:ext cx="10515600" cy="4982864"/>
          </a:xfrm>
        </p:spPr>
        <p:txBody>
          <a:bodyPr>
            <a:normAutofit/>
          </a:bodyPr>
          <a:lstStyle/>
          <a:p>
            <a:pPr marL="0" indent="0">
              <a:buNone/>
            </a:pPr>
            <a:endParaRPr lang="es-ES" dirty="0">
              <a:latin typeface="+mj-lt"/>
            </a:endParaRPr>
          </a:p>
          <a:p>
            <a:pPr>
              <a:buFont typeface="Wingdings" pitchFamily="2" charset="2"/>
              <a:buChar char="q"/>
            </a:pPr>
            <a:r>
              <a:rPr lang="en-US" dirty="0">
                <a:solidFill>
                  <a:srgbClr val="1A1A1A"/>
                </a:solidFill>
                <a:latin typeface="+mj-lt"/>
              </a:rPr>
              <a:t> </a:t>
            </a:r>
            <a:r>
              <a:rPr lang="es-ES" dirty="0" err="1">
                <a:solidFill>
                  <a:srgbClr val="1A1A1A"/>
                </a:solidFill>
                <a:latin typeface="+mj-lt"/>
              </a:rPr>
              <a:t>Patients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be </a:t>
            </a:r>
            <a:r>
              <a:rPr lang="es-ES" dirty="0" err="1">
                <a:solidFill>
                  <a:srgbClr val="1A1A1A"/>
                </a:solidFill>
                <a:latin typeface="+mj-lt"/>
              </a:rPr>
              <a:t>informed</a:t>
            </a:r>
            <a:r>
              <a:rPr lang="es-ES" dirty="0">
                <a:solidFill>
                  <a:srgbClr val="1A1A1A"/>
                </a:solidFill>
                <a:latin typeface="+mj-lt"/>
              </a:rPr>
              <a:t> </a:t>
            </a:r>
            <a:r>
              <a:rPr lang="es-ES" dirty="0" err="1">
                <a:solidFill>
                  <a:srgbClr val="1A1A1A"/>
                </a:solidFill>
                <a:latin typeface="+mj-lt"/>
              </a:rPr>
              <a:t>when</a:t>
            </a:r>
            <a:r>
              <a:rPr lang="es-ES" dirty="0">
                <a:solidFill>
                  <a:srgbClr val="1A1A1A"/>
                </a:solidFill>
                <a:latin typeface="+mj-lt"/>
              </a:rPr>
              <a:t> material </a:t>
            </a:r>
            <a:r>
              <a:rPr lang="es-ES" dirty="0" err="1">
                <a:solidFill>
                  <a:srgbClr val="1A1A1A"/>
                </a:solidFill>
                <a:latin typeface="+mj-lt"/>
              </a:rPr>
              <a:t>left</a:t>
            </a:r>
            <a:r>
              <a:rPr lang="es-ES" dirty="0">
                <a:solidFill>
                  <a:srgbClr val="1A1A1A"/>
                </a:solidFill>
                <a:latin typeface="+mj-lt"/>
              </a:rPr>
              <a:t> </a:t>
            </a:r>
            <a:r>
              <a:rPr lang="es-ES" dirty="0" err="1">
                <a:solidFill>
                  <a:srgbClr val="1A1A1A"/>
                </a:solidFill>
                <a:latin typeface="+mj-lt"/>
              </a:rPr>
              <a:t>over</a:t>
            </a:r>
            <a:r>
              <a:rPr lang="es-ES" dirty="0">
                <a:solidFill>
                  <a:srgbClr val="1A1A1A"/>
                </a:solidFill>
                <a:latin typeface="+mj-lt"/>
              </a:rPr>
              <a:t> </a:t>
            </a:r>
            <a:r>
              <a:rPr lang="es-ES" dirty="0" err="1">
                <a:solidFill>
                  <a:srgbClr val="1A1A1A"/>
                </a:solidFill>
                <a:latin typeface="+mj-lt"/>
              </a:rPr>
              <a:t>following</a:t>
            </a:r>
            <a:r>
              <a:rPr lang="es-ES" dirty="0">
                <a:solidFill>
                  <a:srgbClr val="1A1A1A"/>
                </a:solidFill>
                <a:latin typeface="+mj-lt"/>
              </a:rPr>
              <a:t> diagnosis </a:t>
            </a:r>
            <a:r>
              <a:rPr lang="es-ES" dirty="0" err="1">
                <a:solidFill>
                  <a:srgbClr val="1A1A1A"/>
                </a:solidFill>
                <a:latin typeface="+mj-lt"/>
              </a:rPr>
              <a:t>or</a:t>
            </a:r>
            <a:r>
              <a:rPr lang="es-ES" dirty="0">
                <a:solidFill>
                  <a:srgbClr val="1A1A1A"/>
                </a:solidFill>
                <a:latin typeface="+mj-lt"/>
              </a:rPr>
              <a:t> </a:t>
            </a:r>
            <a:r>
              <a:rPr lang="es-ES" dirty="0" err="1">
                <a:solidFill>
                  <a:srgbClr val="1A1A1A"/>
                </a:solidFill>
                <a:latin typeface="+mj-lt"/>
              </a:rPr>
              <a:t>treatment</a:t>
            </a:r>
            <a:r>
              <a:rPr lang="es-ES" dirty="0">
                <a:solidFill>
                  <a:srgbClr val="1A1A1A"/>
                </a:solidFill>
                <a:latin typeface="+mj-lt"/>
              </a:rPr>
              <a:t> </a:t>
            </a:r>
            <a:r>
              <a:rPr lang="es-ES" dirty="0" err="1">
                <a:solidFill>
                  <a:srgbClr val="1A1A1A"/>
                </a:solidFill>
                <a:latin typeface="+mj-lt"/>
              </a:rPr>
              <a:t>may</a:t>
            </a:r>
            <a:r>
              <a:rPr lang="es-ES" dirty="0">
                <a:solidFill>
                  <a:srgbClr val="1A1A1A"/>
                </a:solidFill>
                <a:latin typeface="+mj-lt"/>
              </a:rPr>
              <a:t> be </a:t>
            </a:r>
            <a:r>
              <a:rPr lang="es-ES" dirty="0" err="1">
                <a:solidFill>
                  <a:srgbClr val="1A1A1A"/>
                </a:solidFill>
                <a:latin typeface="+mj-lt"/>
              </a:rPr>
              <a:t>used</a:t>
            </a:r>
            <a:r>
              <a:rPr lang="es-ES" dirty="0">
                <a:solidFill>
                  <a:srgbClr val="1A1A1A"/>
                </a:solidFill>
                <a:latin typeface="+mj-lt"/>
              </a:rPr>
              <a:t> </a:t>
            </a:r>
            <a:r>
              <a:rPr lang="es-ES" dirty="0" err="1">
                <a:solidFill>
                  <a:srgbClr val="1A1A1A"/>
                </a:solidFill>
                <a:latin typeface="+mj-lt"/>
              </a:rPr>
              <a:t>for</a:t>
            </a:r>
            <a:r>
              <a:rPr lang="es-ES" dirty="0">
                <a:solidFill>
                  <a:srgbClr val="1A1A1A"/>
                </a:solidFill>
                <a:latin typeface="+mj-lt"/>
              </a:rPr>
              <a:t> </a:t>
            </a:r>
            <a:r>
              <a:rPr lang="es-ES" dirty="0" err="1">
                <a:solidFill>
                  <a:srgbClr val="1A1A1A"/>
                </a:solidFill>
                <a:latin typeface="+mj-lt"/>
              </a:rPr>
              <a:t>research</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a:t>
            </a:r>
            <a:r>
              <a:rPr lang="es-ES" dirty="0">
                <a:solidFill>
                  <a:srgbClr val="1A1A1A"/>
                </a:solidFill>
                <a:latin typeface="+mj-lt"/>
              </a:rPr>
              <a:t> </a:t>
            </a:r>
            <a:r>
              <a:rPr lang="es-ES" dirty="0" err="1">
                <a:solidFill>
                  <a:srgbClr val="1A1A1A"/>
                </a:solidFill>
                <a:latin typeface="+mj-lt"/>
              </a:rPr>
              <a:t>involving</a:t>
            </a:r>
            <a:r>
              <a:rPr lang="es-ES" dirty="0">
                <a:solidFill>
                  <a:srgbClr val="1A1A1A"/>
                </a:solidFill>
                <a:latin typeface="+mj-lt"/>
              </a:rPr>
              <a:t> human </a:t>
            </a:r>
            <a:r>
              <a:rPr lang="es-ES" dirty="0" err="1">
                <a:solidFill>
                  <a:srgbClr val="1A1A1A"/>
                </a:solidFill>
                <a:latin typeface="+mj-lt"/>
              </a:rPr>
              <a:t>biological</a:t>
            </a:r>
            <a:r>
              <a:rPr lang="es-ES" dirty="0">
                <a:solidFill>
                  <a:srgbClr val="1A1A1A"/>
                </a:solidFill>
                <a:latin typeface="+mj-lt"/>
              </a:rPr>
              <a:t> material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undergo</a:t>
            </a:r>
            <a:r>
              <a:rPr lang="es-ES" dirty="0">
                <a:solidFill>
                  <a:srgbClr val="1A1A1A"/>
                </a:solidFill>
                <a:latin typeface="+mj-lt"/>
              </a:rPr>
              <a:t> </a:t>
            </a:r>
            <a:r>
              <a:rPr lang="es-ES" dirty="0" err="1">
                <a:solidFill>
                  <a:srgbClr val="1A1A1A"/>
                </a:solidFill>
                <a:latin typeface="+mj-lt"/>
              </a:rPr>
              <a:t>independent</a:t>
            </a:r>
            <a:r>
              <a:rPr lang="es-ES" dirty="0">
                <a:solidFill>
                  <a:srgbClr val="1A1A1A"/>
                </a:solidFill>
                <a:latin typeface="+mj-lt"/>
              </a:rPr>
              <a:t> </a:t>
            </a:r>
            <a:r>
              <a:rPr lang="es-ES" dirty="0" err="1">
                <a:solidFill>
                  <a:srgbClr val="1A1A1A"/>
                </a:solidFill>
                <a:latin typeface="+mj-lt"/>
              </a:rPr>
              <a:t>ethical</a:t>
            </a:r>
            <a:r>
              <a:rPr lang="es-ES" dirty="0">
                <a:solidFill>
                  <a:srgbClr val="1A1A1A"/>
                </a:solidFill>
                <a:latin typeface="+mj-lt"/>
              </a:rPr>
              <a:t> </a:t>
            </a:r>
            <a:r>
              <a:rPr lang="es-ES" dirty="0" err="1">
                <a:solidFill>
                  <a:srgbClr val="1A1A1A"/>
                </a:solidFill>
                <a:latin typeface="+mj-lt"/>
              </a:rPr>
              <a:t>review</a:t>
            </a:r>
            <a:r>
              <a:rPr lang="es-ES" dirty="0">
                <a:solidFill>
                  <a:srgbClr val="1A1A1A"/>
                </a:solidFill>
                <a:latin typeface="+mj-lt"/>
              </a:rPr>
              <a:t>, </a:t>
            </a:r>
            <a:r>
              <a:rPr lang="es-ES" dirty="0" err="1">
                <a:solidFill>
                  <a:srgbClr val="1A1A1A"/>
                </a:solidFill>
                <a:latin typeface="+mj-lt"/>
              </a:rPr>
              <a:t>with</a:t>
            </a:r>
            <a:r>
              <a:rPr lang="es-ES" dirty="0">
                <a:solidFill>
                  <a:srgbClr val="1A1A1A"/>
                </a:solidFill>
                <a:latin typeface="+mj-lt"/>
              </a:rPr>
              <a:t> </a:t>
            </a:r>
            <a:r>
              <a:rPr lang="es-ES" dirty="0" err="1">
                <a:solidFill>
                  <a:srgbClr val="1A1A1A"/>
                </a:solidFill>
                <a:latin typeface="+mj-lt"/>
              </a:rPr>
              <a:t>very</a:t>
            </a:r>
            <a:r>
              <a:rPr lang="es-ES" dirty="0">
                <a:solidFill>
                  <a:srgbClr val="1A1A1A"/>
                </a:solidFill>
                <a:latin typeface="+mj-lt"/>
              </a:rPr>
              <a:t> </a:t>
            </a:r>
            <a:r>
              <a:rPr lang="es-ES" dirty="0" err="1">
                <a:solidFill>
                  <a:srgbClr val="1A1A1A"/>
                </a:solidFill>
                <a:latin typeface="+mj-lt"/>
              </a:rPr>
              <a:t>limited</a:t>
            </a:r>
            <a:r>
              <a:rPr lang="es-ES" dirty="0">
                <a:solidFill>
                  <a:srgbClr val="1A1A1A"/>
                </a:solidFill>
                <a:latin typeface="+mj-lt"/>
              </a:rPr>
              <a:t> </a:t>
            </a:r>
            <a:r>
              <a:rPr lang="es-ES" dirty="0" err="1">
                <a:solidFill>
                  <a:srgbClr val="1A1A1A"/>
                </a:solidFill>
                <a:latin typeface="+mj-lt"/>
              </a:rPr>
              <a:t>exceptions</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Researchers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treat</a:t>
            </a:r>
            <a:r>
              <a:rPr lang="es-ES" dirty="0">
                <a:solidFill>
                  <a:srgbClr val="1A1A1A"/>
                </a:solidFill>
                <a:latin typeface="+mj-lt"/>
              </a:rPr>
              <a:t> as </a:t>
            </a:r>
            <a:r>
              <a:rPr lang="es-ES" dirty="0" err="1">
                <a:solidFill>
                  <a:srgbClr val="1A1A1A"/>
                </a:solidFill>
                <a:latin typeface="+mj-lt"/>
              </a:rPr>
              <a:t>confidential</a:t>
            </a:r>
            <a:r>
              <a:rPr lang="es-ES" dirty="0">
                <a:solidFill>
                  <a:srgbClr val="1A1A1A"/>
                </a:solidFill>
                <a:latin typeface="+mj-lt"/>
              </a:rPr>
              <a:t> </a:t>
            </a:r>
            <a:r>
              <a:rPr lang="es-ES" dirty="0" err="1">
                <a:solidFill>
                  <a:srgbClr val="1A1A1A"/>
                </a:solidFill>
                <a:latin typeface="+mj-lt"/>
              </a:rPr>
              <a:t>all</a:t>
            </a:r>
            <a:r>
              <a:rPr lang="es-ES" dirty="0">
                <a:solidFill>
                  <a:srgbClr val="1A1A1A"/>
                </a:solidFill>
                <a:latin typeface="+mj-lt"/>
              </a:rPr>
              <a:t> personal and medical </a:t>
            </a:r>
            <a:r>
              <a:rPr lang="es-ES" dirty="0" err="1">
                <a:solidFill>
                  <a:srgbClr val="1A1A1A"/>
                </a:solidFill>
                <a:latin typeface="+mj-lt"/>
              </a:rPr>
              <a:t>information</a:t>
            </a:r>
            <a:endParaRPr lang="es-ES" dirty="0">
              <a:solidFill>
                <a:srgbClr val="1A1A1A"/>
              </a:solidFill>
              <a:latin typeface="+mj-lt"/>
            </a:endParaRPr>
          </a:p>
          <a:p>
            <a:pPr>
              <a:buFont typeface="Wingdings" pitchFamily="2" charset="2"/>
              <a:buChar char="q"/>
            </a:pPr>
            <a:r>
              <a:rPr lang="es-ES" dirty="0">
                <a:solidFill>
                  <a:srgbClr val="1A1A1A"/>
                </a:solidFill>
                <a:latin typeface="+mj-lt"/>
              </a:rPr>
              <a:t> </a:t>
            </a:r>
            <a:r>
              <a:rPr lang="es-ES" dirty="0" err="1">
                <a:solidFill>
                  <a:srgbClr val="1A1A1A"/>
                </a:solidFill>
                <a:latin typeface="+mj-lt"/>
              </a:rPr>
              <a:t>Researchers</a:t>
            </a:r>
            <a:r>
              <a:rPr lang="es-ES" dirty="0">
                <a:solidFill>
                  <a:srgbClr val="1A1A1A"/>
                </a:solidFill>
                <a:latin typeface="+mj-lt"/>
              </a:rPr>
              <a:t> </a:t>
            </a:r>
            <a:r>
              <a:rPr lang="es-ES" dirty="0" err="1">
                <a:solidFill>
                  <a:srgbClr val="1A1A1A"/>
                </a:solidFill>
                <a:latin typeface="+mj-lt"/>
              </a:rPr>
              <a:t>should</a:t>
            </a:r>
            <a:r>
              <a:rPr lang="es-ES" dirty="0">
                <a:solidFill>
                  <a:srgbClr val="1A1A1A"/>
                </a:solidFill>
                <a:latin typeface="+mj-lt"/>
              </a:rPr>
              <a:t> </a:t>
            </a:r>
            <a:r>
              <a:rPr lang="es-ES" dirty="0" err="1">
                <a:solidFill>
                  <a:srgbClr val="1A1A1A"/>
                </a:solidFill>
                <a:latin typeface="+mj-lt"/>
              </a:rPr>
              <a:t>keep</a:t>
            </a:r>
            <a:r>
              <a:rPr lang="es-ES" dirty="0">
                <a:solidFill>
                  <a:srgbClr val="1A1A1A"/>
                </a:solidFill>
                <a:latin typeface="+mj-lt"/>
              </a:rPr>
              <a:t> up </a:t>
            </a:r>
            <a:r>
              <a:rPr lang="es-ES" dirty="0" err="1">
                <a:solidFill>
                  <a:srgbClr val="1A1A1A"/>
                </a:solidFill>
                <a:latin typeface="+mj-lt"/>
              </a:rPr>
              <a:t>to</a:t>
            </a:r>
            <a:r>
              <a:rPr lang="es-ES" dirty="0">
                <a:solidFill>
                  <a:srgbClr val="1A1A1A"/>
                </a:solidFill>
                <a:latin typeface="+mj-lt"/>
              </a:rPr>
              <a:t> date </a:t>
            </a:r>
            <a:r>
              <a:rPr lang="es-ES" dirty="0" err="1">
                <a:solidFill>
                  <a:srgbClr val="1A1A1A"/>
                </a:solidFill>
                <a:latin typeface="+mj-lt"/>
              </a:rPr>
              <a:t>with</a:t>
            </a:r>
            <a:r>
              <a:rPr lang="es-ES" dirty="0">
                <a:solidFill>
                  <a:srgbClr val="1A1A1A"/>
                </a:solidFill>
                <a:latin typeface="+mj-lt"/>
              </a:rPr>
              <a:t> </a:t>
            </a:r>
            <a:r>
              <a:rPr lang="es-ES" dirty="0" err="1">
                <a:solidFill>
                  <a:srgbClr val="1A1A1A"/>
                </a:solidFill>
                <a:latin typeface="+mj-lt"/>
              </a:rPr>
              <a:t>all</a:t>
            </a:r>
            <a:r>
              <a:rPr lang="es-ES" dirty="0">
                <a:solidFill>
                  <a:srgbClr val="1A1A1A"/>
                </a:solidFill>
                <a:latin typeface="+mj-lt"/>
              </a:rPr>
              <a:t> </a:t>
            </a:r>
            <a:r>
              <a:rPr lang="es-ES" dirty="0" err="1">
                <a:solidFill>
                  <a:srgbClr val="1A1A1A"/>
                </a:solidFill>
                <a:latin typeface="+mj-lt"/>
              </a:rPr>
              <a:t>ethical</a:t>
            </a:r>
            <a:r>
              <a:rPr lang="es-ES" dirty="0">
                <a:solidFill>
                  <a:srgbClr val="1A1A1A"/>
                </a:solidFill>
                <a:latin typeface="+mj-lt"/>
              </a:rPr>
              <a:t>, legislative, </a:t>
            </a:r>
            <a:r>
              <a:rPr lang="es-ES" dirty="0" err="1">
                <a:solidFill>
                  <a:srgbClr val="1A1A1A"/>
                </a:solidFill>
                <a:latin typeface="+mj-lt"/>
              </a:rPr>
              <a:t>regulatory</a:t>
            </a:r>
            <a:r>
              <a:rPr lang="es-ES" dirty="0">
                <a:solidFill>
                  <a:srgbClr val="1A1A1A"/>
                </a:solidFill>
                <a:latin typeface="+mj-lt"/>
              </a:rPr>
              <a:t> and </a:t>
            </a:r>
            <a:r>
              <a:rPr lang="es-ES" dirty="0" err="1">
                <a:solidFill>
                  <a:srgbClr val="1A1A1A"/>
                </a:solidFill>
                <a:latin typeface="+mj-lt"/>
              </a:rPr>
              <a:t>governance</a:t>
            </a:r>
            <a:r>
              <a:rPr lang="es-ES" dirty="0">
                <a:solidFill>
                  <a:srgbClr val="1A1A1A"/>
                </a:solidFill>
                <a:latin typeface="+mj-lt"/>
              </a:rPr>
              <a:t> </a:t>
            </a:r>
            <a:r>
              <a:rPr lang="es-ES" dirty="0" err="1">
                <a:solidFill>
                  <a:srgbClr val="1A1A1A"/>
                </a:solidFill>
                <a:latin typeface="+mj-lt"/>
              </a:rPr>
              <a:t>requirements</a:t>
            </a:r>
            <a:endParaRPr lang="es-ES" dirty="0">
              <a:latin typeface="+mj-lt"/>
            </a:endParaRPr>
          </a:p>
          <a:p>
            <a:pPr marL="0" indent="0">
              <a:buNone/>
            </a:pPr>
            <a:endParaRPr lang="en-MX" dirty="0">
              <a:latin typeface="+mj-lt"/>
            </a:endParaRPr>
          </a:p>
        </p:txBody>
      </p:sp>
      <p:sp>
        <p:nvSpPr>
          <p:cNvPr id="3" name="TextBox 2">
            <a:extLst>
              <a:ext uri="{FF2B5EF4-FFF2-40B4-BE49-F238E27FC236}">
                <a16:creationId xmlns:a16="http://schemas.microsoft.com/office/drawing/2014/main" id="{97292079-5A3E-A806-D450-29D952A9ADB0}"/>
              </a:ext>
            </a:extLst>
          </p:cNvPr>
          <p:cNvSpPr txBox="1"/>
          <p:nvPr/>
        </p:nvSpPr>
        <p:spPr>
          <a:xfrm>
            <a:off x="11149706" y="6188014"/>
            <a:ext cx="1874520" cy="523220"/>
          </a:xfrm>
          <a:prstGeom prst="rect">
            <a:avLst/>
          </a:prstGeom>
          <a:noFill/>
        </p:spPr>
        <p:txBody>
          <a:bodyPr wrap="square" rtlCol="0">
            <a:spAutoFit/>
          </a:bodyPr>
          <a:lstStyle/>
          <a:p>
            <a:r>
              <a:rPr lang="en-US" sz="2800" b="0" i="0" u="none" strike="noStrike" dirty="0">
                <a:effectLst/>
                <a:latin typeface="+mj-lt"/>
              </a:rPr>
              <a:t>UKRI</a:t>
            </a:r>
            <a:endParaRPr lang="en-MX" sz="2800" dirty="0">
              <a:latin typeface="+mj-lt"/>
            </a:endParaRPr>
          </a:p>
        </p:txBody>
      </p:sp>
    </p:spTree>
    <p:extLst>
      <p:ext uri="{BB962C8B-B14F-4D97-AF65-F5344CB8AC3E}">
        <p14:creationId xmlns:p14="http://schemas.microsoft.com/office/powerpoint/2010/main" val="2633421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053F-3047-80D7-CCC0-9E6B365BDC5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7BCFE85-7135-41B1-AC49-D7A9E9AAA361}"/>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46E731C5-A40D-02D8-9ADF-DC1BF7FC0B63}"/>
              </a:ext>
            </a:extLst>
          </p:cNvPr>
          <p:cNvSpPr>
            <a:spLocks noGrp="1"/>
          </p:cNvSpPr>
          <p:nvPr>
            <p:ph idx="1"/>
          </p:nvPr>
        </p:nvSpPr>
        <p:spPr>
          <a:xfrm>
            <a:off x="838200" y="1239015"/>
            <a:ext cx="10515600" cy="5179367"/>
          </a:xfrm>
        </p:spPr>
        <p:txBody>
          <a:bodyPr>
            <a:normAutofit lnSpcReduction="10000"/>
          </a:bodyPr>
          <a:lstStyle/>
          <a:p>
            <a:pPr marL="0" indent="0">
              <a:buNone/>
            </a:pPr>
            <a:endParaRPr lang="es-ES" dirty="0">
              <a:latin typeface="+mj-lt"/>
            </a:endParaRPr>
          </a:p>
          <a:p>
            <a:pPr>
              <a:buFont typeface="Wingdings" pitchFamily="2" charset="2"/>
              <a:buChar char="q"/>
            </a:pPr>
            <a:r>
              <a:rPr lang="en-US" b="0" i="0" dirty="0">
                <a:solidFill>
                  <a:srgbClr val="1A1A1A"/>
                </a:solidFill>
                <a:effectLst/>
                <a:latin typeface="+mj-lt"/>
              </a:rPr>
              <a:t> Who owns the data?</a:t>
            </a:r>
          </a:p>
          <a:p>
            <a:pPr>
              <a:buFont typeface="Wingdings" pitchFamily="2" charset="2"/>
              <a:buChar char="q"/>
            </a:pPr>
            <a:r>
              <a:rPr lang="en-US" dirty="0">
                <a:solidFill>
                  <a:srgbClr val="1A1A1A"/>
                </a:solidFill>
                <a:latin typeface="+mj-lt"/>
              </a:rPr>
              <a:t> Who will do the analysis, and should results be fed back to the participants?</a:t>
            </a:r>
          </a:p>
          <a:p>
            <a:pPr>
              <a:buFont typeface="Wingdings" pitchFamily="2" charset="2"/>
              <a:buChar char="q"/>
            </a:pPr>
            <a:r>
              <a:rPr lang="en-US" b="0" i="0" dirty="0">
                <a:solidFill>
                  <a:srgbClr val="1A1A1A"/>
                </a:solidFill>
                <a:effectLst/>
                <a:latin typeface="+mj-lt"/>
              </a:rPr>
              <a:t> Should data be made public? What would be the benefits and risks?</a:t>
            </a:r>
          </a:p>
          <a:p>
            <a:pPr>
              <a:buFont typeface="Wingdings" pitchFamily="2" charset="2"/>
              <a:buChar char="q"/>
            </a:pPr>
            <a:r>
              <a:rPr lang="en-US" dirty="0">
                <a:solidFill>
                  <a:srgbClr val="1A1A1A"/>
                </a:solidFill>
                <a:latin typeface="+mj-lt"/>
              </a:rPr>
              <a:t> How should samples be consented for “future use”, and should they?</a:t>
            </a:r>
            <a:endParaRPr lang="en-US" b="0" i="0" dirty="0">
              <a:solidFill>
                <a:srgbClr val="1A1A1A"/>
              </a:solidFill>
              <a:effectLst/>
              <a:latin typeface="+mj-lt"/>
            </a:endParaRPr>
          </a:p>
          <a:p>
            <a:pPr>
              <a:buFont typeface="Wingdings" pitchFamily="2" charset="2"/>
              <a:buChar char="q"/>
            </a:pPr>
            <a:r>
              <a:rPr lang="en-US" dirty="0">
                <a:solidFill>
                  <a:srgbClr val="1A1A1A"/>
                </a:solidFill>
                <a:latin typeface="+mj-lt"/>
              </a:rPr>
              <a:t> Should you always strive to collect diverse samples?</a:t>
            </a:r>
          </a:p>
          <a:p>
            <a:pPr>
              <a:buFont typeface="Wingdings" pitchFamily="2" charset="2"/>
              <a:buChar char="q"/>
            </a:pPr>
            <a:r>
              <a:rPr lang="en-US" dirty="0">
                <a:solidFill>
                  <a:srgbClr val="1A1A1A"/>
                </a:solidFill>
                <a:latin typeface="+mj-lt"/>
              </a:rPr>
              <a:t> What happens if discoveries from patient samples lead to commercial products or patents?</a:t>
            </a:r>
          </a:p>
          <a:p>
            <a:pPr>
              <a:buFont typeface="Wingdings" pitchFamily="2" charset="2"/>
              <a:buChar char="q"/>
            </a:pPr>
            <a:r>
              <a:rPr lang="en-US" dirty="0">
                <a:solidFill>
                  <a:srgbClr val="1A1A1A"/>
                </a:solidFill>
                <a:latin typeface="+mj-lt"/>
              </a:rPr>
              <a:t> Beyond individual consent, should community-level consultation or agreements be sought?</a:t>
            </a:r>
            <a:endParaRPr lang="es-ES" dirty="0">
              <a:latin typeface="+mj-lt"/>
            </a:endParaRPr>
          </a:p>
          <a:p>
            <a:pPr marL="0" indent="0">
              <a:buNone/>
            </a:pPr>
            <a:endParaRPr lang="en-MX" dirty="0">
              <a:latin typeface="+mj-lt"/>
            </a:endParaRPr>
          </a:p>
        </p:txBody>
      </p:sp>
      <p:sp>
        <p:nvSpPr>
          <p:cNvPr id="4" name="Rectangle 3">
            <a:extLst>
              <a:ext uri="{FF2B5EF4-FFF2-40B4-BE49-F238E27FC236}">
                <a16:creationId xmlns:a16="http://schemas.microsoft.com/office/drawing/2014/main" id="{5B042EEE-FBDC-75FE-BDC7-4EBCD3D327D3}"/>
              </a:ext>
            </a:extLst>
          </p:cNvPr>
          <p:cNvSpPr/>
          <p:nvPr/>
        </p:nvSpPr>
        <p:spPr>
          <a:xfrm>
            <a:off x="838200" y="2074985"/>
            <a:ext cx="10873154" cy="40268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21710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5A5E0-CBF5-605C-AEB9-EFAB4FE7520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B7290F0-585A-418A-9A1C-373B3D36A02D}"/>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25E4F253-819B-CCEE-C1E6-948FF086F3D0}"/>
              </a:ext>
            </a:extLst>
          </p:cNvPr>
          <p:cNvSpPr>
            <a:spLocks noGrp="1"/>
          </p:cNvSpPr>
          <p:nvPr>
            <p:ph idx="1"/>
          </p:nvPr>
        </p:nvSpPr>
        <p:spPr>
          <a:xfrm>
            <a:off x="838200" y="1239015"/>
            <a:ext cx="10515600" cy="5179367"/>
          </a:xfrm>
        </p:spPr>
        <p:txBody>
          <a:bodyPr>
            <a:normAutofit lnSpcReduction="10000"/>
          </a:bodyPr>
          <a:lstStyle/>
          <a:p>
            <a:pPr marL="0" indent="0">
              <a:buNone/>
            </a:pPr>
            <a:endParaRPr lang="es-ES" dirty="0">
              <a:latin typeface="+mj-lt"/>
            </a:endParaRPr>
          </a:p>
          <a:p>
            <a:pPr>
              <a:buFont typeface="Wingdings" pitchFamily="2" charset="2"/>
              <a:buChar char="q"/>
            </a:pPr>
            <a:r>
              <a:rPr lang="en-US" b="0" i="0" dirty="0">
                <a:solidFill>
                  <a:srgbClr val="1A1A1A"/>
                </a:solidFill>
                <a:effectLst/>
                <a:latin typeface="+mj-lt"/>
              </a:rPr>
              <a:t> Who owns the data?</a:t>
            </a:r>
          </a:p>
          <a:p>
            <a:pPr>
              <a:buFont typeface="Wingdings" pitchFamily="2" charset="2"/>
              <a:buChar char="q"/>
            </a:pPr>
            <a:r>
              <a:rPr lang="en-US" dirty="0">
                <a:solidFill>
                  <a:srgbClr val="1A1A1A"/>
                </a:solidFill>
                <a:latin typeface="+mj-lt"/>
              </a:rPr>
              <a:t> Who will do the analysis, and should results be fed back to the participants?</a:t>
            </a:r>
          </a:p>
          <a:p>
            <a:pPr>
              <a:buFont typeface="Wingdings" pitchFamily="2" charset="2"/>
              <a:buChar char="q"/>
            </a:pPr>
            <a:r>
              <a:rPr lang="en-US" b="0" i="0" dirty="0">
                <a:solidFill>
                  <a:srgbClr val="1A1A1A"/>
                </a:solidFill>
                <a:effectLst/>
                <a:latin typeface="+mj-lt"/>
              </a:rPr>
              <a:t> Should data be made public? What would be the benefits and risks?</a:t>
            </a:r>
          </a:p>
          <a:p>
            <a:pPr>
              <a:buFont typeface="Wingdings" pitchFamily="2" charset="2"/>
              <a:buChar char="q"/>
            </a:pPr>
            <a:r>
              <a:rPr lang="en-US" dirty="0">
                <a:solidFill>
                  <a:srgbClr val="1A1A1A"/>
                </a:solidFill>
                <a:latin typeface="+mj-lt"/>
              </a:rPr>
              <a:t> How should samples be consented for “future use”, and should they?</a:t>
            </a:r>
            <a:endParaRPr lang="en-US" b="0" i="0" dirty="0">
              <a:solidFill>
                <a:srgbClr val="1A1A1A"/>
              </a:solidFill>
              <a:effectLst/>
              <a:latin typeface="+mj-lt"/>
            </a:endParaRPr>
          </a:p>
          <a:p>
            <a:pPr>
              <a:buFont typeface="Wingdings" pitchFamily="2" charset="2"/>
              <a:buChar char="q"/>
            </a:pPr>
            <a:r>
              <a:rPr lang="en-US" dirty="0">
                <a:solidFill>
                  <a:srgbClr val="1A1A1A"/>
                </a:solidFill>
                <a:latin typeface="+mj-lt"/>
              </a:rPr>
              <a:t> Should you always strive to collect diverse samples?</a:t>
            </a:r>
          </a:p>
          <a:p>
            <a:pPr>
              <a:buFont typeface="Wingdings" pitchFamily="2" charset="2"/>
              <a:buChar char="q"/>
            </a:pPr>
            <a:r>
              <a:rPr lang="en-US" dirty="0">
                <a:solidFill>
                  <a:srgbClr val="1A1A1A"/>
                </a:solidFill>
                <a:latin typeface="+mj-lt"/>
              </a:rPr>
              <a:t> What happens if discoveries from patient samples lead to commercial products or patents?</a:t>
            </a:r>
          </a:p>
          <a:p>
            <a:pPr>
              <a:buFont typeface="Wingdings" pitchFamily="2" charset="2"/>
              <a:buChar char="q"/>
            </a:pPr>
            <a:r>
              <a:rPr lang="en-US" dirty="0">
                <a:solidFill>
                  <a:srgbClr val="1A1A1A"/>
                </a:solidFill>
                <a:latin typeface="+mj-lt"/>
              </a:rPr>
              <a:t> Beyond individual consent, should community-level consultation or agreements be sought?</a:t>
            </a:r>
            <a:endParaRPr lang="es-ES" dirty="0">
              <a:latin typeface="+mj-lt"/>
            </a:endParaRPr>
          </a:p>
          <a:p>
            <a:pPr marL="0" indent="0">
              <a:buNone/>
            </a:pPr>
            <a:endParaRPr lang="en-MX" dirty="0">
              <a:latin typeface="+mj-lt"/>
            </a:endParaRPr>
          </a:p>
        </p:txBody>
      </p:sp>
      <p:sp>
        <p:nvSpPr>
          <p:cNvPr id="4" name="Rectangle 3">
            <a:extLst>
              <a:ext uri="{FF2B5EF4-FFF2-40B4-BE49-F238E27FC236}">
                <a16:creationId xmlns:a16="http://schemas.microsoft.com/office/drawing/2014/main" id="{0827CA0B-8782-FBDA-EF41-3AB8646C9FFB}"/>
              </a:ext>
            </a:extLst>
          </p:cNvPr>
          <p:cNvSpPr/>
          <p:nvPr/>
        </p:nvSpPr>
        <p:spPr>
          <a:xfrm>
            <a:off x="838200" y="2971800"/>
            <a:ext cx="10873154" cy="31300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305412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7A931-A963-B466-77A6-56244CD82C5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4179DCD-6920-6B90-9EEC-64E1E092FBC7}"/>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3B22415A-9E9F-DDD6-C7CF-38548F0B47FF}"/>
              </a:ext>
            </a:extLst>
          </p:cNvPr>
          <p:cNvSpPr>
            <a:spLocks noGrp="1"/>
          </p:cNvSpPr>
          <p:nvPr>
            <p:ph idx="1"/>
          </p:nvPr>
        </p:nvSpPr>
        <p:spPr>
          <a:xfrm>
            <a:off x="838200" y="1239015"/>
            <a:ext cx="10515600" cy="5179367"/>
          </a:xfrm>
        </p:spPr>
        <p:txBody>
          <a:bodyPr>
            <a:normAutofit lnSpcReduction="10000"/>
          </a:bodyPr>
          <a:lstStyle/>
          <a:p>
            <a:pPr marL="0" indent="0">
              <a:buNone/>
            </a:pPr>
            <a:endParaRPr lang="es-ES" dirty="0">
              <a:latin typeface="+mj-lt"/>
            </a:endParaRPr>
          </a:p>
          <a:p>
            <a:pPr>
              <a:buFont typeface="Wingdings" pitchFamily="2" charset="2"/>
              <a:buChar char="q"/>
            </a:pPr>
            <a:r>
              <a:rPr lang="en-US" b="0" i="0" dirty="0">
                <a:solidFill>
                  <a:srgbClr val="1A1A1A"/>
                </a:solidFill>
                <a:effectLst/>
                <a:latin typeface="+mj-lt"/>
              </a:rPr>
              <a:t> Who owns the data?</a:t>
            </a:r>
          </a:p>
          <a:p>
            <a:pPr>
              <a:buFont typeface="Wingdings" pitchFamily="2" charset="2"/>
              <a:buChar char="q"/>
            </a:pPr>
            <a:r>
              <a:rPr lang="en-US" dirty="0">
                <a:solidFill>
                  <a:srgbClr val="1A1A1A"/>
                </a:solidFill>
                <a:latin typeface="+mj-lt"/>
              </a:rPr>
              <a:t> Who will do the analysis, and should results be fed back to the participants?</a:t>
            </a:r>
          </a:p>
          <a:p>
            <a:pPr>
              <a:buFont typeface="Wingdings" pitchFamily="2" charset="2"/>
              <a:buChar char="q"/>
            </a:pPr>
            <a:r>
              <a:rPr lang="en-US" b="0" i="0" dirty="0">
                <a:solidFill>
                  <a:srgbClr val="1A1A1A"/>
                </a:solidFill>
                <a:effectLst/>
                <a:latin typeface="+mj-lt"/>
              </a:rPr>
              <a:t> Should data be made public? What would be the benefits and risks?</a:t>
            </a:r>
          </a:p>
          <a:p>
            <a:pPr>
              <a:buFont typeface="Wingdings" pitchFamily="2" charset="2"/>
              <a:buChar char="q"/>
            </a:pPr>
            <a:r>
              <a:rPr lang="en-US" dirty="0">
                <a:solidFill>
                  <a:srgbClr val="1A1A1A"/>
                </a:solidFill>
                <a:latin typeface="+mj-lt"/>
              </a:rPr>
              <a:t> How should samples be consented for “future use”, and should they?</a:t>
            </a:r>
            <a:endParaRPr lang="en-US" b="0" i="0" dirty="0">
              <a:solidFill>
                <a:srgbClr val="1A1A1A"/>
              </a:solidFill>
              <a:effectLst/>
              <a:latin typeface="+mj-lt"/>
            </a:endParaRPr>
          </a:p>
          <a:p>
            <a:pPr>
              <a:buFont typeface="Wingdings" pitchFamily="2" charset="2"/>
              <a:buChar char="q"/>
            </a:pPr>
            <a:r>
              <a:rPr lang="en-US" dirty="0">
                <a:solidFill>
                  <a:srgbClr val="1A1A1A"/>
                </a:solidFill>
                <a:latin typeface="+mj-lt"/>
              </a:rPr>
              <a:t> Should you always strive to collect diverse samples?</a:t>
            </a:r>
          </a:p>
          <a:p>
            <a:pPr>
              <a:buFont typeface="Wingdings" pitchFamily="2" charset="2"/>
              <a:buChar char="q"/>
            </a:pPr>
            <a:r>
              <a:rPr lang="en-US" dirty="0">
                <a:solidFill>
                  <a:srgbClr val="1A1A1A"/>
                </a:solidFill>
                <a:latin typeface="+mj-lt"/>
              </a:rPr>
              <a:t> What happens if discoveries from patient samples lead to commercial products or patents?</a:t>
            </a:r>
          </a:p>
          <a:p>
            <a:pPr>
              <a:buFont typeface="Wingdings" pitchFamily="2" charset="2"/>
              <a:buChar char="q"/>
            </a:pPr>
            <a:r>
              <a:rPr lang="en-US" dirty="0">
                <a:solidFill>
                  <a:srgbClr val="1A1A1A"/>
                </a:solidFill>
                <a:latin typeface="+mj-lt"/>
              </a:rPr>
              <a:t> Beyond individual consent, should community-level consultation or agreements be sought?</a:t>
            </a:r>
            <a:endParaRPr lang="es-ES" dirty="0">
              <a:latin typeface="+mj-lt"/>
            </a:endParaRPr>
          </a:p>
          <a:p>
            <a:pPr marL="0" indent="0">
              <a:buNone/>
            </a:pPr>
            <a:endParaRPr lang="en-MX" dirty="0">
              <a:latin typeface="+mj-lt"/>
            </a:endParaRPr>
          </a:p>
        </p:txBody>
      </p:sp>
      <p:sp>
        <p:nvSpPr>
          <p:cNvPr id="4" name="Rectangle 3">
            <a:extLst>
              <a:ext uri="{FF2B5EF4-FFF2-40B4-BE49-F238E27FC236}">
                <a16:creationId xmlns:a16="http://schemas.microsoft.com/office/drawing/2014/main" id="{3023F729-2250-A491-8AE3-E77F8D954D64}"/>
              </a:ext>
            </a:extLst>
          </p:cNvPr>
          <p:cNvSpPr/>
          <p:nvPr/>
        </p:nvSpPr>
        <p:spPr>
          <a:xfrm>
            <a:off x="838200" y="3429000"/>
            <a:ext cx="10873154" cy="26728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1657735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6D91A-A909-0C8B-7636-C6F7F104C9E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9D75632-E452-0062-0534-2B619254E0E3}"/>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D2D66E37-D887-F1F3-91C9-9D510A9999C6}"/>
              </a:ext>
            </a:extLst>
          </p:cNvPr>
          <p:cNvSpPr>
            <a:spLocks noGrp="1"/>
          </p:cNvSpPr>
          <p:nvPr>
            <p:ph idx="1"/>
          </p:nvPr>
        </p:nvSpPr>
        <p:spPr>
          <a:xfrm>
            <a:off x="838200" y="1239015"/>
            <a:ext cx="10515600" cy="5179367"/>
          </a:xfrm>
        </p:spPr>
        <p:txBody>
          <a:bodyPr>
            <a:normAutofit lnSpcReduction="10000"/>
          </a:bodyPr>
          <a:lstStyle/>
          <a:p>
            <a:pPr marL="0" indent="0">
              <a:buNone/>
            </a:pPr>
            <a:endParaRPr lang="es-ES" dirty="0">
              <a:latin typeface="+mj-lt"/>
            </a:endParaRPr>
          </a:p>
          <a:p>
            <a:pPr>
              <a:buFont typeface="Wingdings" pitchFamily="2" charset="2"/>
              <a:buChar char="q"/>
            </a:pPr>
            <a:r>
              <a:rPr lang="en-US" b="0" i="0" dirty="0">
                <a:solidFill>
                  <a:srgbClr val="1A1A1A"/>
                </a:solidFill>
                <a:effectLst/>
                <a:latin typeface="+mj-lt"/>
              </a:rPr>
              <a:t> Who owns the data?</a:t>
            </a:r>
          </a:p>
          <a:p>
            <a:pPr>
              <a:buFont typeface="Wingdings" pitchFamily="2" charset="2"/>
              <a:buChar char="q"/>
            </a:pPr>
            <a:r>
              <a:rPr lang="en-US" dirty="0">
                <a:solidFill>
                  <a:srgbClr val="1A1A1A"/>
                </a:solidFill>
                <a:latin typeface="+mj-lt"/>
              </a:rPr>
              <a:t> Who will do the analysis, and should results be fed back to the participants?</a:t>
            </a:r>
          </a:p>
          <a:p>
            <a:pPr>
              <a:buFont typeface="Wingdings" pitchFamily="2" charset="2"/>
              <a:buChar char="q"/>
            </a:pPr>
            <a:r>
              <a:rPr lang="en-US" b="0" i="0" dirty="0">
                <a:solidFill>
                  <a:srgbClr val="1A1A1A"/>
                </a:solidFill>
                <a:effectLst/>
                <a:latin typeface="+mj-lt"/>
              </a:rPr>
              <a:t> Should data be made public? What would be the benefits and risks?</a:t>
            </a:r>
          </a:p>
          <a:p>
            <a:pPr>
              <a:buFont typeface="Wingdings" pitchFamily="2" charset="2"/>
              <a:buChar char="q"/>
            </a:pPr>
            <a:r>
              <a:rPr lang="en-US" dirty="0">
                <a:solidFill>
                  <a:srgbClr val="1A1A1A"/>
                </a:solidFill>
                <a:latin typeface="+mj-lt"/>
              </a:rPr>
              <a:t> How should samples be consented for “future use”, and should they?</a:t>
            </a:r>
            <a:endParaRPr lang="en-US" b="0" i="0" dirty="0">
              <a:solidFill>
                <a:srgbClr val="1A1A1A"/>
              </a:solidFill>
              <a:effectLst/>
              <a:latin typeface="+mj-lt"/>
            </a:endParaRPr>
          </a:p>
          <a:p>
            <a:pPr>
              <a:buFont typeface="Wingdings" pitchFamily="2" charset="2"/>
              <a:buChar char="q"/>
            </a:pPr>
            <a:r>
              <a:rPr lang="en-US" dirty="0">
                <a:solidFill>
                  <a:srgbClr val="1A1A1A"/>
                </a:solidFill>
                <a:latin typeface="+mj-lt"/>
              </a:rPr>
              <a:t> Should you always strive to collect diverse samples?</a:t>
            </a:r>
          </a:p>
          <a:p>
            <a:pPr>
              <a:buFont typeface="Wingdings" pitchFamily="2" charset="2"/>
              <a:buChar char="q"/>
            </a:pPr>
            <a:r>
              <a:rPr lang="en-US" dirty="0">
                <a:solidFill>
                  <a:srgbClr val="1A1A1A"/>
                </a:solidFill>
                <a:latin typeface="+mj-lt"/>
              </a:rPr>
              <a:t> What happens if discoveries from patient samples lead to commercial products or patents?</a:t>
            </a:r>
          </a:p>
          <a:p>
            <a:pPr>
              <a:buFont typeface="Wingdings" pitchFamily="2" charset="2"/>
              <a:buChar char="q"/>
            </a:pPr>
            <a:r>
              <a:rPr lang="en-US" dirty="0">
                <a:solidFill>
                  <a:srgbClr val="1A1A1A"/>
                </a:solidFill>
                <a:latin typeface="+mj-lt"/>
              </a:rPr>
              <a:t> Beyond individual consent, should community-level consultation or agreements be sought?</a:t>
            </a:r>
            <a:endParaRPr lang="es-ES" dirty="0">
              <a:latin typeface="+mj-lt"/>
            </a:endParaRPr>
          </a:p>
          <a:p>
            <a:pPr marL="0" indent="0">
              <a:buNone/>
            </a:pPr>
            <a:endParaRPr lang="en-MX" dirty="0">
              <a:latin typeface="+mj-lt"/>
            </a:endParaRPr>
          </a:p>
        </p:txBody>
      </p:sp>
      <p:sp>
        <p:nvSpPr>
          <p:cNvPr id="4" name="Rectangle 3">
            <a:extLst>
              <a:ext uri="{FF2B5EF4-FFF2-40B4-BE49-F238E27FC236}">
                <a16:creationId xmlns:a16="http://schemas.microsoft.com/office/drawing/2014/main" id="{98155580-BD11-8710-97B6-EE65929ACC4C}"/>
              </a:ext>
            </a:extLst>
          </p:cNvPr>
          <p:cNvSpPr/>
          <p:nvPr/>
        </p:nvSpPr>
        <p:spPr>
          <a:xfrm>
            <a:off x="838200" y="3921368"/>
            <a:ext cx="10873154" cy="21804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996092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B530C-84F9-06BB-E2EF-E755C5F4296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8D3503A-2D0D-7D4A-7922-4DF932ADCC80}"/>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7654C8FF-C95F-5869-0317-4FEB4F4CB2D0}"/>
              </a:ext>
            </a:extLst>
          </p:cNvPr>
          <p:cNvSpPr>
            <a:spLocks noGrp="1"/>
          </p:cNvSpPr>
          <p:nvPr>
            <p:ph idx="1"/>
          </p:nvPr>
        </p:nvSpPr>
        <p:spPr>
          <a:xfrm>
            <a:off x="838200" y="1239015"/>
            <a:ext cx="10515600" cy="5179367"/>
          </a:xfrm>
        </p:spPr>
        <p:txBody>
          <a:bodyPr>
            <a:normAutofit lnSpcReduction="10000"/>
          </a:bodyPr>
          <a:lstStyle/>
          <a:p>
            <a:pPr marL="0" indent="0">
              <a:buNone/>
            </a:pPr>
            <a:endParaRPr lang="es-ES" dirty="0">
              <a:latin typeface="+mj-lt"/>
            </a:endParaRPr>
          </a:p>
          <a:p>
            <a:pPr>
              <a:buFont typeface="Wingdings" pitchFamily="2" charset="2"/>
              <a:buChar char="q"/>
            </a:pPr>
            <a:r>
              <a:rPr lang="en-US" b="0" i="0" dirty="0">
                <a:solidFill>
                  <a:srgbClr val="1A1A1A"/>
                </a:solidFill>
                <a:effectLst/>
                <a:latin typeface="+mj-lt"/>
              </a:rPr>
              <a:t> Who owns the data?</a:t>
            </a:r>
          </a:p>
          <a:p>
            <a:pPr>
              <a:buFont typeface="Wingdings" pitchFamily="2" charset="2"/>
              <a:buChar char="q"/>
            </a:pPr>
            <a:r>
              <a:rPr lang="en-US" dirty="0">
                <a:solidFill>
                  <a:srgbClr val="1A1A1A"/>
                </a:solidFill>
                <a:latin typeface="+mj-lt"/>
              </a:rPr>
              <a:t> Who will do the analysis, and should results be fed back to the participants?</a:t>
            </a:r>
          </a:p>
          <a:p>
            <a:pPr>
              <a:buFont typeface="Wingdings" pitchFamily="2" charset="2"/>
              <a:buChar char="q"/>
            </a:pPr>
            <a:r>
              <a:rPr lang="en-US" b="0" i="0" dirty="0">
                <a:solidFill>
                  <a:srgbClr val="1A1A1A"/>
                </a:solidFill>
                <a:effectLst/>
                <a:latin typeface="+mj-lt"/>
              </a:rPr>
              <a:t> Should data be made public? What would be the benefits and risks?</a:t>
            </a:r>
          </a:p>
          <a:p>
            <a:pPr>
              <a:buFont typeface="Wingdings" pitchFamily="2" charset="2"/>
              <a:buChar char="q"/>
            </a:pPr>
            <a:r>
              <a:rPr lang="en-US" dirty="0">
                <a:solidFill>
                  <a:srgbClr val="1A1A1A"/>
                </a:solidFill>
                <a:latin typeface="+mj-lt"/>
              </a:rPr>
              <a:t> How should samples be consented for “future use”, and should they?</a:t>
            </a:r>
            <a:endParaRPr lang="en-US" b="0" i="0" dirty="0">
              <a:solidFill>
                <a:srgbClr val="1A1A1A"/>
              </a:solidFill>
              <a:effectLst/>
              <a:latin typeface="+mj-lt"/>
            </a:endParaRPr>
          </a:p>
          <a:p>
            <a:pPr>
              <a:buFont typeface="Wingdings" pitchFamily="2" charset="2"/>
              <a:buChar char="q"/>
            </a:pPr>
            <a:r>
              <a:rPr lang="en-US" dirty="0">
                <a:solidFill>
                  <a:srgbClr val="1A1A1A"/>
                </a:solidFill>
                <a:latin typeface="+mj-lt"/>
              </a:rPr>
              <a:t> Should you always strive to collect diverse samples?</a:t>
            </a:r>
          </a:p>
          <a:p>
            <a:pPr>
              <a:buFont typeface="Wingdings" pitchFamily="2" charset="2"/>
              <a:buChar char="q"/>
            </a:pPr>
            <a:r>
              <a:rPr lang="en-US" dirty="0">
                <a:solidFill>
                  <a:srgbClr val="1A1A1A"/>
                </a:solidFill>
                <a:latin typeface="+mj-lt"/>
              </a:rPr>
              <a:t> What happens if discoveries from patient samples lead to commercial products or patents?</a:t>
            </a:r>
          </a:p>
          <a:p>
            <a:pPr>
              <a:buFont typeface="Wingdings" pitchFamily="2" charset="2"/>
              <a:buChar char="q"/>
            </a:pPr>
            <a:r>
              <a:rPr lang="en-US" dirty="0">
                <a:solidFill>
                  <a:srgbClr val="1A1A1A"/>
                </a:solidFill>
                <a:latin typeface="+mj-lt"/>
              </a:rPr>
              <a:t> Beyond individual consent, should community-level consultation or agreements be sought?</a:t>
            </a:r>
            <a:endParaRPr lang="es-ES" dirty="0">
              <a:latin typeface="+mj-lt"/>
            </a:endParaRPr>
          </a:p>
          <a:p>
            <a:pPr marL="0" indent="0">
              <a:buNone/>
            </a:pPr>
            <a:endParaRPr lang="en-MX" dirty="0">
              <a:latin typeface="+mj-lt"/>
            </a:endParaRPr>
          </a:p>
        </p:txBody>
      </p:sp>
      <p:sp>
        <p:nvSpPr>
          <p:cNvPr id="4" name="Rectangle 3">
            <a:extLst>
              <a:ext uri="{FF2B5EF4-FFF2-40B4-BE49-F238E27FC236}">
                <a16:creationId xmlns:a16="http://schemas.microsoft.com/office/drawing/2014/main" id="{CD209902-9643-B92C-C8DA-D3B4963F7601}"/>
              </a:ext>
            </a:extLst>
          </p:cNvPr>
          <p:cNvSpPr/>
          <p:nvPr/>
        </p:nvSpPr>
        <p:spPr>
          <a:xfrm>
            <a:off x="838200" y="4325815"/>
            <a:ext cx="10873154" cy="17760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1811214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CECF-1D48-6DD0-D67A-0F40B80F2DF0}"/>
              </a:ext>
            </a:extLst>
          </p:cNvPr>
          <p:cNvSpPr>
            <a:spLocks noGrp="1"/>
          </p:cNvSpPr>
          <p:nvPr>
            <p:ph type="title"/>
          </p:nvPr>
        </p:nvSpPr>
        <p:spPr>
          <a:xfrm>
            <a:off x="283335" y="203761"/>
            <a:ext cx="11668259" cy="1325563"/>
          </a:xfrm>
        </p:spPr>
        <p:txBody>
          <a:bodyPr>
            <a:normAutofit/>
          </a:bodyPr>
          <a:lstStyle/>
          <a:p>
            <a:pPr algn="ctr"/>
            <a:r>
              <a:rPr lang="en-MX" dirty="0">
                <a:latin typeface="Euphemia UCAS" panose="020B0503040102020104" pitchFamily="34" charset="-79"/>
                <a:cs typeface="Euphemia UCAS" panose="020B0503040102020104" pitchFamily="34" charset="-79"/>
              </a:rPr>
              <a:t>Why is it important to study disease across different populations? Cancer as an example</a:t>
            </a:r>
          </a:p>
        </p:txBody>
      </p:sp>
      <p:sp>
        <p:nvSpPr>
          <p:cNvPr id="5" name="Content Placeholder 4">
            <a:extLst>
              <a:ext uri="{FF2B5EF4-FFF2-40B4-BE49-F238E27FC236}">
                <a16:creationId xmlns:a16="http://schemas.microsoft.com/office/drawing/2014/main" id="{D0E31DBB-0887-9918-A308-D71BEBD2CB16}"/>
              </a:ext>
            </a:extLst>
          </p:cNvPr>
          <p:cNvSpPr>
            <a:spLocks noGrp="1"/>
          </p:cNvSpPr>
          <p:nvPr>
            <p:ph idx="1"/>
          </p:nvPr>
        </p:nvSpPr>
        <p:spPr>
          <a:xfrm>
            <a:off x="525672" y="1814869"/>
            <a:ext cx="5659419" cy="4585932"/>
          </a:xfrm>
        </p:spPr>
        <p:txBody>
          <a:bodyPr/>
          <a:lstStyle/>
          <a:p>
            <a:pPr>
              <a:buClr>
                <a:srgbClr val="00B0F0"/>
              </a:buClr>
              <a:buFont typeface="Wingdings" pitchFamily="2" charset="2"/>
              <a:buChar char="Ø"/>
            </a:pPr>
            <a:r>
              <a:rPr lang="en-MX" dirty="0">
                <a:latin typeface="Galvji" panose="020B0504020202020204" pitchFamily="34" charset="77"/>
                <a:cs typeface="Biome" panose="020B0604020202020204" pitchFamily="34" charset="0"/>
              </a:rPr>
              <a:t> Site-specific cancer incidence rates vary up to 50-fold between geographic areas </a:t>
            </a:r>
            <a:r>
              <a:rPr lang="en-MX" dirty="0">
                <a:solidFill>
                  <a:schemeClr val="bg1">
                    <a:lumMod val="75000"/>
                  </a:schemeClr>
                </a:solidFill>
                <a:latin typeface="Galvji" panose="020B0504020202020204" pitchFamily="34" charset="77"/>
                <a:cs typeface="Biome" panose="020B0604020202020204" pitchFamily="34" charset="0"/>
              </a:rPr>
              <a:t>(The Cancer Atlas)</a:t>
            </a:r>
          </a:p>
          <a:p>
            <a:pPr marL="0" indent="0">
              <a:buClr>
                <a:srgbClr val="00B0F0"/>
              </a:buClr>
              <a:buNone/>
            </a:pPr>
            <a:endParaRPr lang="en-MX" dirty="0">
              <a:solidFill>
                <a:schemeClr val="bg1">
                  <a:lumMod val="75000"/>
                </a:schemeClr>
              </a:solidFill>
              <a:latin typeface="Galvji" panose="020B0504020202020204" pitchFamily="34" charset="77"/>
              <a:cs typeface="Biome" panose="020B0604020202020204" pitchFamily="34" charset="0"/>
            </a:endParaRPr>
          </a:p>
          <a:p>
            <a:pPr>
              <a:buClr>
                <a:srgbClr val="00B0F0"/>
              </a:buClr>
              <a:buFont typeface="Wingdings" pitchFamily="2" charset="2"/>
              <a:buChar char="Ø"/>
            </a:pPr>
            <a:r>
              <a:rPr lang="en-MX" dirty="0">
                <a:latin typeface="Galvji" panose="020B0504020202020204" pitchFamily="34" charset="77"/>
                <a:cs typeface="Biome" panose="020B0604020202020204" pitchFamily="34" charset="0"/>
              </a:rPr>
              <a:t> These differences are due to</a:t>
            </a:r>
          </a:p>
          <a:p>
            <a:pPr lvl="1">
              <a:buClr>
                <a:srgbClr val="00B0F0"/>
              </a:buClr>
              <a:buFont typeface="Wingdings" pitchFamily="2" charset="2"/>
              <a:buChar char="Ø"/>
            </a:pPr>
            <a:r>
              <a:rPr lang="en-MX" dirty="0">
                <a:latin typeface="Galvji" panose="020B0504020202020204" pitchFamily="34" charset="77"/>
                <a:cs typeface="Biome" panose="020B0604020202020204" pitchFamily="34" charset="0"/>
              </a:rPr>
              <a:t> Genetic risk factors</a:t>
            </a:r>
          </a:p>
          <a:p>
            <a:pPr lvl="1">
              <a:buClr>
                <a:srgbClr val="00B0F0"/>
              </a:buClr>
              <a:buFont typeface="Wingdings" pitchFamily="2" charset="2"/>
              <a:buChar char="Ø"/>
            </a:pPr>
            <a:r>
              <a:rPr lang="en-MX" dirty="0">
                <a:latin typeface="Galvji" panose="020B0504020202020204" pitchFamily="34" charset="77"/>
                <a:cs typeface="Biome" panose="020B0604020202020204" pitchFamily="34" charset="0"/>
              </a:rPr>
              <a:t> Lifestyle and environmental exposure</a:t>
            </a:r>
          </a:p>
          <a:p>
            <a:pPr lvl="1">
              <a:buClr>
                <a:srgbClr val="00B0F0"/>
              </a:buClr>
              <a:buFont typeface="Wingdings" pitchFamily="2" charset="2"/>
              <a:buChar char="Ø"/>
            </a:pPr>
            <a:r>
              <a:rPr lang="en-MX" dirty="0">
                <a:latin typeface="Galvji" panose="020B0504020202020204" pitchFamily="34" charset="77"/>
                <a:cs typeface="Biome" panose="020B0604020202020204" pitchFamily="34" charset="0"/>
              </a:rPr>
              <a:t> Implementation of effective cancer control measures</a:t>
            </a:r>
          </a:p>
        </p:txBody>
      </p:sp>
      <p:grpSp>
        <p:nvGrpSpPr>
          <p:cNvPr id="6" name="Group 5">
            <a:extLst>
              <a:ext uri="{FF2B5EF4-FFF2-40B4-BE49-F238E27FC236}">
                <a16:creationId xmlns:a16="http://schemas.microsoft.com/office/drawing/2014/main" id="{BAD63ED7-48D7-77B8-9932-A59C230A95D1}"/>
              </a:ext>
            </a:extLst>
          </p:cNvPr>
          <p:cNvGrpSpPr/>
          <p:nvPr/>
        </p:nvGrpSpPr>
        <p:grpSpPr>
          <a:xfrm>
            <a:off x="6694052" y="1909872"/>
            <a:ext cx="5055072" cy="2434643"/>
            <a:chOff x="6935191" y="1647164"/>
            <a:chExt cx="5055072" cy="2434643"/>
          </a:xfrm>
        </p:grpSpPr>
        <p:pic>
          <p:nvPicPr>
            <p:cNvPr id="7" name="Picture 6" descr="A map of the world&#10;&#10;Description automatically generated with medium confidence">
              <a:extLst>
                <a:ext uri="{FF2B5EF4-FFF2-40B4-BE49-F238E27FC236}">
                  <a16:creationId xmlns:a16="http://schemas.microsoft.com/office/drawing/2014/main" id="{BA8EC1B6-FAC6-1CFB-1A9D-DDE5F060E28A}"/>
                </a:ext>
              </a:extLst>
            </p:cNvPr>
            <p:cNvPicPr>
              <a:picLocks noChangeAspect="1"/>
            </p:cNvPicPr>
            <p:nvPr/>
          </p:nvPicPr>
          <p:blipFill>
            <a:blip r:embed="rId3"/>
            <a:stretch>
              <a:fillRect/>
            </a:stretch>
          </p:blipFill>
          <p:spPr>
            <a:xfrm>
              <a:off x="7112342" y="1647164"/>
              <a:ext cx="4877921" cy="2316802"/>
            </a:xfrm>
            <a:prstGeom prst="rect">
              <a:avLst/>
            </a:prstGeom>
          </p:spPr>
        </p:pic>
        <p:sp>
          <p:nvSpPr>
            <p:cNvPr id="8" name="Rectangle 7">
              <a:extLst>
                <a:ext uri="{FF2B5EF4-FFF2-40B4-BE49-F238E27FC236}">
                  <a16:creationId xmlns:a16="http://schemas.microsoft.com/office/drawing/2014/main" id="{3631C713-5BFF-613A-C767-45FFBD00140B}"/>
                </a:ext>
              </a:extLst>
            </p:cNvPr>
            <p:cNvSpPr/>
            <p:nvPr/>
          </p:nvSpPr>
          <p:spPr>
            <a:xfrm>
              <a:off x="6935191" y="2719449"/>
              <a:ext cx="627436" cy="1362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9" name="Rectangle 8">
              <a:extLst>
                <a:ext uri="{FF2B5EF4-FFF2-40B4-BE49-F238E27FC236}">
                  <a16:creationId xmlns:a16="http://schemas.microsoft.com/office/drawing/2014/main" id="{0C3E68A4-BF88-B2A5-9F86-90171C16BEEA}"/>
                </a:ext>
              </a:extLst>
            </p:cNvPr>
            <p:cNvSpPr/>
            <p:nvPr/>
          </p:nvSpPr>
          <p:spPr>
            <a:xfrm>
              <a:off x="7112342" y="1681938"/>
              <a:ext cx="235131" cy="1037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grpSp>
      <p:pic>
        <p:nvPicPr>
          <p:cNvPr id="10" name="Picture 9" descr="A map of the world&#10;&#10;Description automatically generated with medium confidence">
            <a:extLst>
              <a:ext uri="{FF2B5EF4-FFF2-40B4-BE49-F238E27FC236}">
                <a16:creationId xmlns:a16="http://schemas.microsoft.com/office/drawing/2014/main" id="{8C657E4B-11DA-C558-6799-A6EE26C37D26}"/>
              </a:ext>
            </a:extLst>
          </p:cNvPr>
          <p:cNvPicPr>
            <a:picLocks noChangeAspect="1"/>
          </p:cNvPicPr>
          <p:nvPr/>
        </p:nvPicPr>
        <p:blipFill rotWithShape="1">
          <a:blip r:embed="rId3"/>
          <a:srcRect t="54057" r="90497"/>
          <a:stretch/>
        </p:blipFill>
        <p:spPr>
          <a:xfrm>
            <a:off x="6545611" y="2516849"/>
            <a:ext cx="828967" cy="1903608"/>
          </a:xfrm>
          <a:prstGeom prst="rect">
            <a:avLst/>
          </a:prstGeom>
        </p:spPr>
      </p:pic>
      <p:sp>
        <p:nvSpPr>
          <p:cNvPr id="12" name="TextBox 11">
            <a:extLst>
              <a:ext uri="{FF2B5EF4-FFF2-40B4-BE49-F238E27FC236}">
                <a16:creationId xmlns:a16="http://schemas.microsoft.com/office/drawing/2014/main" id="{16BD82B7-D0BF-E488-A0D9-D34E29DBFE31}"/>
              </a:ext>
            </a:extLst>
          </p:cNvPr>
          <p:cNvSpPr txBox="1"/>
          <p:nvPr/>
        </p:nvSpPr>
        <p:spPr>
          <a:xfrm>
            <a:off x="6165160" y="2055185"/>
            <a:ext cx="1042813" cy="461665"/>
          </a:xfrm>
          <a:prstGeom prst="rect">
            <a:avLst/>
          </a:prstGeom>
          <a:noFill/>
        </p:spPr>
        <p:txBody>
          <a:bodyPr wrap="square" rtlCol="0">
            <a:spAutoFit/>
          </a:bodyPr>
          <a:lstStyle/>
          <a:p>
            <a:pPr algn="ctr"/>
            <a:r>
              <a:rPr lang="en-MX" sz="1200" dirty="0">
                <a:latin typeface="Galvji" panose="020B0504020202020204" pitchFamily="34" charset="77"/>
              </a:rPr>
              <a:t>ASR per 100,000</a:t>
            </a:r>
          </a:p>
        </p:txBody>
      </p:sp>
      <p:sp>
        <p:nvSpPr>
          <p:cNvPr id="13" name="TextBox 12">
            <a:extLst>
              <a:ext uri="{FF2B5EF4-FFF2-40B4-BE49-F238E27FC236}">
                <a16:creationId xmlns:a16="http://schemas.microsoft.com/office/drawing/2014/main" id="{9ACAC464-D4B9-206B-850F-BF9E0049A9D4}"/>
              </a:ext>
            </a:extLst>
          </p:cNvPr>
          <p:cNvSpPr txBox="1"/>
          <p:nvPr/>
        </p:nvSpPr>
        <p:spPr>
          <a:xfrm>
            <a:off x="9159198" y="4105980"/>
            <a:ext cx="2313356" cy="276999"/>
          </a:xfrm>
          <a:prstGeom prst="rect">
            <a:avLst/>
          </a:prstGeom>
          <a:noFill/>
        </p:spPr>
        <p:txBody>
          <a:bodyPr wrap="square" rtlCol="0">
            <a:spAutoFit/>
          </a:bodyPr>
          <a:lstStyle/>
          <a:p>
            <a:pPr algn="ctr"/>
            <a:r>
              <a:rPr lang="en-MX" sz="1200" dirty="0">
                <a:solidFill>
                  <a:schemeClr val="bg1">
                    <a:lumMod val="75000"/>
                  </a:schemeClr>
                </a:solidFill>
                <a:latin typeface="Galvji" panose="020B0504020202020204" pitchFamily="34" charset="77"/>
              </a:rPr>
              <a:t>The Cancer Atlas, 2018</a:t>
            </a:r>
          </a:p>
        </p:txBody>
      </p:sp>
      <p:pic>
        <p:nvPicPr>
          <p:cNvPr id="4" name="Graphic 3" descr="DNA outline">
            <a:extLst>
              <a:ext uri="{FF2B5EF4-FFF2-40B4-BE49-F238E27FC236}">
                <a16:creationId xmlns:a16="http://schemas.microsoft.com/office/drawing/2014/main" id="{0C9EFDBF-803B-A3BE-851D-777914BFBE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230069">
            <a:off x="6549157" y="4843521"/>
            <a:ext cx="1261427" cy="1261427"/>
          </a:xfrm>
          <a:prstGeom prst="rect">
            <a:avLst/>
          </a:prstGeom>
        </p:spPr>
      </p:pic>
      <p:pic>
        <p:nvPicPr>
          <p:cNvPr id="16" name="Graphic 15" descr="Dim (Medium Sun) outline">
            <a:extLst>
              <a:ext uri="{FF2B5EF4-FFF2-40B4-BE49-F238E27FC236}">
                <a16:creationId xmlns:a16="http://schemas.microsoft.com/office/drawing/2014/main" id="{3A9D305F-31D0-A026-2CD1-96F57AF5C7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63514" y="4487723"/>
            <a:ext cx="1419940" cy="1419940"/>
          </a:xfrm>
          <a:prstGeom prst="rect">
            <a:avLst/>
          </a:prstGeom>
        </p:spPr>
      </p:pic>
      <p:pic>
        <p:nvPicPr>
          <p:cNvPr id="18" name="Graphic 17" descr="Smoking outline">
            <a:extLst>
              <a:ext uri="{FF2B5EF4-FFF2-40B4-BE49-F238E27FC236}">
                <a16:creationId xmlns:a16="http://schemas.microsoft.com/office/drawing/2014/main" id="{421B4BCB-0413-3D80-E962-8F9ABABD6B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23764" y="5215849"/>
            <a:ext cx="1055163" cy="1055163"/>
          </a:xfrm>
          <a:prstGeom prst="rect">
            <a:avLst/>
          </a:prstGeom>
        </p:spPr>
      </p:pic>
      <p:pic>
        <p:nvPicPr>
          <p:cNvPr id="20" name="Graphic 19" descr="Medicine outline">
            <a:extLst>
              <a:ext uri="{FF2B5EF4-FFF2-40B4-BE49-F238E27FC236}">
                <a16:creationId xmlns:a16="http://schemas.microsoft.com/office/drawing/2014/main" id="{07ECEE8C-D2EE-26C4-65F1-AE79E7CDCC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02232" y="4856148"/>
            <a:ext cx="1259645" cy="1259645"/>
          </a:xfrm>
          <a:prstGeom prst="rect">
            <a:avLst/>
          </a:prstGeom>
        </p:spPr>
      </p:pic>
      <p:sp>
        <p:nvSpPr>
          <p:cNvPr id="21" name="TextBox 20">
            <a:extLst>
              <a:ext uri="{FF2B5EF4-FFF2-40B4-BE49-F238E27FC236}">
                <a16:creationId xmlns:a16="http://schemas.microsoft.com/office/drawing/2014/main" id="{42A64490-A4BA-C9C7-3DC9-45DFC768F792}"/>
              </a:ext>
            </a:extLst>
          </p:cNvPr>
          <p:cNvSpPr txBox="1"/>
          <p:nvPr/>
        </p:nvSpPr>
        <p:spPr>
          <a:xfrm>
            <a:off x="7655010" y="1528996"/>
            <a:ext cx="2791149" cy="300210"/>
          </a:xfrm>
          <a:prstGeom prst="rect">
            <a:avLst/>
          </a:prstGeom>
          <a:noFill/>
        </p:spPr>
        <p:txBody>
          <a:bodyPr wrap="none" rtlCol="0">
            <a:spAutoFit/>
          </a:bodyPr>
          <a:lstStyle/>
          <a:p>
            <a:r>
              <a:rPr lang="en-MX" sz="1351" dirty="0">
                <a:latin typeface="Galvji" panose="020B0504020202020204" pitchFamily="34" charset="77"/>
              </a:rPr>
              <a:t>Example: Melanoma incidence</a:t>
            </a:r>
          </a:p>
        </p:txBody>
      </p:sp>
    </p:spTree>
    <p:extLst>
      <p:ext uri="{BB962C8B-B14F-4D97-AF65-F5344CB8AC3E}">
        <p14:creationId xmlns:p14="http://schemas.microsoft.com/office/powerpoint/2010/main" val="1233928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09500-390E-8FA7-3125-98ADD44A268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5085523-26FD-506A-FDCD-FAB180250B30}"/>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CF191ADC-F2F4-EA64-B9DF-3F0B2DB4B879}"/>
              </a:ext>
            </a:extLst>
          </p:cNvPr>
          <p:cNvSpPr>
            <a:spLocks noGrp="1"/>
          </p:cNvSpPr>
          <p:nvPr>
            <p:ph idx="1"/>
          </p:nvPr>
        </p:nvSpPr>
        <p:spPr>
          <a:xfrm>
            <a:off x="838200" y="1239015"/>
            <a:ext cx="10515600" cy="5179367"/>
          </a:xfrm>
        </p:spPr>
        <p:txBody>
          <a:bodyPr>
            <a:normAutofit lnSpcReduction="10000"/>
          </a:bodyPr>
          <a:lstStyle/>
          <a:p>
            <a:pPr marL="0" indent="0">
              <a:buNone/>
            </a:pPr>
            <a:endParaRPr lang="es-ES" dirty="0">
              <a:latin typeface="+mj-lt"/>
            </a:endParaRPr>
          </a:p>
          <a:p>
            <a:pPr>
              <a:buFont typeface="Wingdings" pitchFamily="2" charset="2"/>
              <a:buChar char="q"/>
            </a:pPr>
            <a:r>
              <a:rPr lang="en-US" b="0" i="0" dirty="0">
                <a:solidFill>
                  <a:srgbClr val="1A1A1A"/>
                </a:solidFill>
                <a:effectLst/>
                <a:latin typeface="+mj-lt"/>
              </a:rPr>
              <a:t> Who owns the data?</a:t>
            </a:r>
          </a:p>
          <a:p>
            <a:pPr>
              <a:buFont typeface="Wingdings" pitchFamily="2" charset="2"/>
              <a:buChar char="q"/>
            </a:pPr>
            <a:r>
              <a:rPr lang="en-US" dirty="0">
                <a:solidFill>
                  <a:srgbClr val="1A1A1A"/>
                </a:solidFill>
                <a:latin typeface="+mj-lt"/>
              </a:rPr>
              <a:t> Who will do the analysis, and should results be fed back to the participants?</a:t>
            </a:r>
          </a:p>
          <a:p>
            <a:pPr>
              <a:buFont typeface="Wingdings" pitchFamily="2" charset="2"/>
              <a:buChar char="q"/>
            </a:pPr>
            <a:r>
              <a:rPr lang="en-US" b="0" i="0" dirty="0">
                <a:solidFill>
                  <a:srgbClr val="1A1A1A"/>
                </a:solidFill>
                <a:effectLst/>
                <a:latin typeface="+mj-lt"/>
              </a:rPr>
              <a:t> Should data be made public? What would be the benefits and risks?</a:t>
            </a:r>
          </a:p>
          <a:p>
            <a:pPr>
              <a:buFont typeface="Wingdings" pitchFamily="2" charset="2"/>
              <a:buChar char="q"/>
            </a:pPr>
            <a:r>
              <a:rPr lang="en-US" dirty="0">
                <a:solidFill>
                  <a:srgbClr val="1A1A1A"/>
                </a:solidFill>
                <a:latin typeface="+mj-lt"/>
              </a:rPr>
              <a:t> How should samples be consented for “future use”, and should they?</a:t>
            </a:r>
            <a:endParaRPr lang="en-US" b="0" i="0" dirty="0">
              <a:solidFill>
                <a:srgbClr val="1A1A1A"/>
              </a:solidFill>
              <a:effectLst/>
              <a:latin typeface="+mj-lt"/>
            </a:endParaRPr>
          </a:p>
          <a:p>
            <a:pPr>
              <a:buFont typeface="Wingdings" pitchFamily="2" charset="2"/>
              <a:buChar char="q"/>
            </a:pPr>
            <a:r>
              <a:rPr lang="en-US" dirty="0">
                <a:solidFill>
                  <a:srgbClr val="1A1A1A"/>
                </a:solidFill>
                <a:latin typeface="+mj-lt"/>
              </a:rPr>
              <a:t> Should you always strive to collect diverse samples?</a:t>
            </a:r>
          </a:p>
          <a:p>
            <a:pPr>
              <a:buFont typeface="Wingdings" pitchFamily="2" charset="2"/>
              <a:buChar char="q"/>
            </a:pPr>
            <a:r>
              <a:rPr lang="en-US" dirty="0">
                <a:solidFill>
                  <a:srgbClr val="1A1A1A"/>
                </a:solidFill>
                <a:latin typeface="+mj-lt"/>
              </a:rPr>
              <a:t> What happens if discoveries from patient samples lead to commercial products or patents?</a:t>
            </a:r>
          </a:p>
          <a:p>
            <a:pPr>
              <a:buFont typeface="Wingdings" pitchFamily="2" charset="2"/>
              <a:buChar char="q"/>
            </a:pPr>
            <a:r>
              <a:rPr lang="en-US" dirty="0">
                <a:solidFill>
                  <a:srgbClr val="1A1A1A"/>
                </a:solidFill>
                <a:latin typeface="+mj-lt"/>
              </a:rPr>
              <a:t> Beyond individual consent, should community-level consultation or agreements be sought?</a:t>
            </a:r>
            <a:endParaRPr lang="es-ES" dirty="0">
              <a:latin typeface="+mj-lt"/>
            </a:endParaRPr>
          </a:p>
          <a:p>
            <a:pPr marL="0" indent="0">
              <a:buNone/>
            </a:pPr>
            <a:endParaRPr lang="en-MX" dirty="0">
              <a:latin typeface="+mj-lt"/>
            </a:endParaRPr>
          </a:p>
        </p:txBody>
      </p:sp>
      <p:sp>
        <p:nvSpPr>
          <p:cNvPr id="4" name="Rectangle 3">
            <a:extLst>
              <a:ext uri="{FF2B5EF4-FFF2-40B4-BE49-F238E27FC236}">
                <a16:creationId xmlns:a16="http://schemas.microsoft.com/office/drawing/2014/main" id="{1A7628FF-2773-CF15-248D-A97E81242BC7}"/>
              </a:ext>
            </a:extLst>
          </p:cNvPr>
          <p:cNvSpPr/>
          <p:nvPr/>
        </p:nvSpPr>
        <p:spPr>
          <a:xfrm>
            <a:off x="838200" y="5152291"/>
            <a:ext cx="10873154" cy="9495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377554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FC1D-67EB-BE49-F1F7-824B0417526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BE8DAF-34FD-91C0-820C-578DEABF81F3}"/>
              </a:ext>
            </a:extLst>
          </p:cNvPr>
          <p:cNvSpPr>
            <a:spLocks noGrp="1"/>
          </p:cNvSpPr>
          <p:nvPr>
            <p:ph type="title"/>
          </p:nvPr>
        </p:nvSpPr>
        <p:spPr>
          <a:xfrm>
            <a:off x="105034" y="143694"/>
            <a:ext cx="11981935" cy="1325563"/>
          </a:xfrm>
        </p:spPr>
        <p:txBody>
          <a:bodyPr>
            <a:noAutofit/>
          </a:bodyPr>
          <a:lstStyle/>
          <a:p>
            <a:pPr algn="ctr"/>
            <a:r>
              <a:rPr lang="en-MX" sz="3200" dirty="0">
                <a:latin typeface="Euphemia UCAS" panose="020B0503040102020104" pitchFamily="34" charset="-79"/>
                <a:cs typeface="Euphemia UCAS" panose="020B0503040102020104" pitchFamily="34" charset="-79"/>
              </a:rPr>
              <a:t>Considerations: Ethics for sample collecting</a:t>
            </a:r>
          </a:p>
        </p:txBody>
      </p:sp>
      <p:sp>
        <p:nvSpPr>
          <p:cNvPr id="2" name="Content Placeholder 2">
            <a:extLst>
              <a:ext uri="{FF2B5EF4-FFF2-40B4-BE49-F238E27FC236}">
                <a16:creationId xmlns:a16="http://schemas.microsoft.com/office/drawing/2014/main" id="{30421DE7-615D-39CB-79B6-2E88D5D966A2}"/>
              </a:ext>
            </a:extLst>
          </p:cNvPr>
          <p:cNvSpPr>
            <a:spLocks noGrp="1"/>
          </p:cNvSpPr>
          <p:nvPr>
            <p:ph idx="1"/>
          </p:nvPr>
        </p:nvSpPr>
        <p:spPr>
          <a:xfrm>
            <a:off x="838200" y="1239015"/>
            <a:ext cx="10515600" cy="5179367"/>
          </a:xfrm>
        </p:spPr>
        <p:txBody>
          <a:bodyPr>
            <a:normAutofit lnSpcReduction="10000"/>
          </a:bodyPr>
          <a:lstStyle/>
          <a:p>
            <a:pPr marL="0" indent="0">
              <a:buNone/>
            </a:pPr>
            <a:endParaRPr lang="es-ES" dirty="0">
              <a:latin typeface="+mj-lt"/>
            </a:endParaRPr>
          </a:p>
          <a:p>
            <a:pPr>
              <a:buFont typeface="Wingdings" pitchFamily="2" charset="2"/>
              <a:buChar char="q"/>
            </a:pPr>
            <a:r>
              <a:rPr lang="en-US" b="0" i="0" dirty="0">
                <a:solidFill>
                  <a:srgbClr val="1A1A1A"/>
                </a:solidFill>
                <a:effectLst/>
                <a:latin typeface="+mj-lt"/>
              </a:rPr>
              <a:t> Who owns the data?</a:t>
            </a:r>
          </a:p>
          <a:p>
            <a:pPr>
              <a:buFont typeface="Wingdings" pitchFamily="2" charset="2"/>
              <a:buChar char="q"/>
            </a:pPr>
            <a:r>
              <a:rPr lang="en-US" dirty="0">
                <a:solidFill>
                  <a:srgbClr val="1A1A1A"/>
                </a:solidFill>
                <a:latin typeface="+mj-lt"/>
              </a:rPr>
              <a:t> Who will do the analysis, and should results be fed back to the participants?</a:t>
            </a:r>
          </a:p>
          <a:p>
            <a:pPr>
              <a:buFont typeface="Wingdings" pitchFamily="2" charset="2"/>
              <a:buChar char="q"/>
            </a:pPr>
            <a:r>
              <a:rPr lang="en-US" b="0" i="0" dirty="0">
                <a:solidFill>
                  <a:srgbClr val="1A1A1A"/>
                </a:solidFill>
                <a:effectLst/>
                <a:latin typeface="+mj-lt"/>
              </a:rPr>
              <a:t> Should data be made public? What would be the benefits and risks?</a:t>
            </a:r>
          </a:p>
          <a:p>
            <a:pPr>
              <a:buFont typeface="Wingdings" pitchFamily="2" charset="2"/>
              <a:buChar char="q"/>
            </a:pPr>
            <a:r>
              <a:rPr lang="en-US" dirty="0">
                <a:solidFill>
                  <a:srgbClr val="1A1A1A"/>
                </a:solidFill>
                <a:latin typeface="+mj-lt"/>
              </a:rPr>
              <a:t> How should samples be consented for “future use”, and should they?</a:t>
            </a:r>
            <a:endParaRPr lang="en-US" b="0" i="0" dirty="0">
              <a:solidFill>
                <a:srgbClr val="1A1A1A"/>
              </a:solidFill>
              <a:effectLst/>
              <a:latin typeface="+mj-lt"/>
            </a:endParaRPr>
          </a:p>
          <a:p>
            <a:pPr>
              <a:buFont typeface="Wingdings" pitchFamily="2" charset="2"/>
              <a:buChar char="q"/>
            </a:pPr>
            <a:r>
              <a:rPr lang="en-US" dirty="0">
                <a:solidFill>
                  <a:srgbClr val="1A1A1A"/>
                </a:solidFill>
                <a:latin typeface="+mj-lt"/>
              </a:rPr>
              <a:t> Should you always strive to collect diverse samples?</a:t>
            </a:r>
          </a:p>
          <a:p>
            <a:pPr>
              <a:buFont typeface="Wingdings" pitchFamily="2" charset="2"/>
              <a:buChar char="q"/>
            </a:pPr>
            <a:r>
              <a:rPr lang="en-US" dirty="0">
                <a:solidFill>
                  <a:srgbClr val="1A1A1A"/>
                </a:solidFill>
                <a:latin typeface="+mj-lt"/>
              </a:rPr>
              <a:t> What happens if discoveries from patient samples lead to commercial products or patents?</a:t>
            </a:r>
          </a:p>
          <a:p>
            <a:pPr>
              <a:buFont typeface="Wingdings" pitchFamily="2" charset="2"/>
              <a:buChar char="q"/>
            </a:pPr>
            <a:r>
              <a:rPr lang="en-US" dirty="0">
                <a:solidFill>
                  <a:srgbClr val="1A1A1A"/>
                </a:solidFill>
                <a:latin typeface="+mj-lt"/>
              </a:rPr>
              <a:t> Beyond individual consent, should community-level consultation or agreements be sought?</a:t>
            </a:r>
            <a:endParaRPr lang="es-ES" dirty="0">
              <a:latin typeface="+mj-lt"/>
            </a:endParaRPr>
          </a:p>
          <a:p>
            <a:pPr marL="0" indent="0">
              <a:buNone/>
            </a:pPr>
            <a:endParaRPr lang="en-MX" dirty="0">
              <a:latin typeface="+mj-lt"/>
            </a:endParaRPr>
          </a:p>
        </p:txBody>
      </p:sp>
    </p:spTree>
    <p:extLst>
      <p:ext uri="{BB962C8B-B14F-4D97-AF65-F5344CB8AC3E}">
        <p14:creationId xmlns:p14="http://schemas.microsoft.com/office/powerpoint/2010/main" val="2672947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8952EC-D140-A223-A1B0-D8A34D31CAE3}"/>
              </a:ext>
            </a:extLst>
          </p:cNvPr>
          <p:cNvSpPr>
            <a:spLocks noGrp="1"/>
          </p:cNvSpPr>
          <p:nvPr>
            <p:ph type="title"/>
          </p:nvPr>
        </p:nvSpPr>
        <p:spPr>
          <a:xfrm>
            <a:off x="1055794" y="721677"/>
            <a:ext cx="10080413" cy="5049203"/>
          </a:xfrm>
        </p:spPr>
        <p:txBody>
          <a:bodyPr>
            <a:normAutofit/>
          </a:bodyPr>
          <a:lstStyle/>
          <a:p>
            <a:pPr algn="ctr">
              <a:lnSpc>
                <a:spcPct val="150000"/>
              </a:lnSpc>
            </a:pPr>
            <a:r>
              <a:rPr lang="en-MX" sz="3600" dirty="0">
                <a:latin typeface="Galvji" panose="020B0504020202020204" pitchFamily="34" charset="77"/>
                <a:cs typeface="Euphemia UCAS" panose="020B0503040102020104" pitchFamily="34" charset="-79"/>
              </a:rPr>
              <a:t>There is scarce funding going into research and development activities in the Global South. Scientific partnerships with HICs can be a great solution, but we must also be careful - ‘helicopter science’ practices can lead to loss of trust</a:t>
            </a:r>
          </a:p>
        </p:txBody>
      </p:sp>
    </p:spTree>
    <p:extLst>
      <p:ext uri="{BB962C8B-B14F-4D97-AF65-F5344CB8AC3E}">
        <p14:creationId xmlns:p14="http://schemas.microsoft.com/office/powerpoint/2010/main" val="3503183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ED668-036C-65E9-2CF7-B1E6F8C4A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0F7FE8-73A0-C4A6-9A37-84E46B382BBA}"/>
              </a:ext>
            </a:extLst>
          </p:cNvPr>
          <p:cNvSpPr>
            <a:spLocks noGrp="1"/>
          </p:cNvSpPr>
          <p:nvPr>
            <p:ph type="title"/>
          </p:nvPr>
        </p:nvSpPr>
        <p:spPr/>
        <p:txBody>
          <a:bodyPr/>
          <a:lstStyle/>
          <a:p>
            <a:pPr algn="ctr"/>
            <a:r>
              <a:rPr lang="en-MX" dirty="0">
                <a:latin typeface="Euphemia UCAS" panose="020B0503040102020104" pitchFamily="34" charset="-79"/>
                <a:cs typeface="Euphemia UCAS" panose="020B0503040102020104" pitchFamily="34" charset="-79"/>
              </a:rPr>
              <a:t>Outline</a:t>
            </a:r>
          </a:p>
        </p:txBody>
      </p:sp>
      <p:sp>
        <p:nvSpPr>
          <p:cNvPr id="3" name="Content Placeholder 2">
            <a:extLst>
              <a:ext uri="{FF2B5EF4-FFF2-40B4-BE49-F238E27FC236}">
                <a16:creationId xmlns:a16="http://schemas.microsoft.com/office/drawing/2014/main" id="{BC0C3275-5C22-32AB-DB49-FF8CFE654A36}"/>
              </a:ext>
            </a:extLst>
          </p:cNvPr>
          <p:cNvSpPr>
            <a:spLocks noGrp="1"/>
          </p:cNvSpPr>
          <p:nvPr>
            <p:ph idx="1"/>
          </p:nvPr>
        </p:nvSpPr>
        <p:spPr>
          <a:xfrm>
            <a:off x="838200" y="1468790"/>
            <a:ext cx="10515600" cy="4923723"/>
          </a:xfrm>
        </p:spPr>
        <p:txBody>
          <a:bodyPr>
            <a:normAutofit fontScale="92500" lnSpcReduction="10000"/>
          </a:bodyPr>
          <a:lstStyle/>
          <a:p>
            <a:pPr>
              <a:buFont typeface="Wingdings" pitchFamily="2" charset="2"/>
              <a:buChar char="q"/>
            </a:pPr>
            <a:r>
              <a:rPr lang="en-MX" dirty="0">
                <a:latin typeface="+mj-lt"/>
              </a:rPr>
              <a:t> Background: The importance of studying diverse populations to understand disease processes</a:t>
            </a:r>
          </a:p>
          <a:p>
            <a:pPr>
              <a:buFont typeface="Wingdings" pitchFamily="2" charset="2"/>
              <a:buChar char="q"/>
            </a:pPr>
            <a:r>
              <a:rPr lang="en-MX" dirty="0">
                <a:latin typeface="+mj-lt"/>
              </a:rPr>
              <a:t> What is the problem?</a:t>
            </a:r>
          </a:p>
          <a:p>
            <a:pPr lvl="1">
              <a:buFont typeface="Wingdings" pitchFamily="2" charset="2"/>
              <a:buChar char="q"/>
            </a:pPr>
            <a:r>
              <a:rPr lang="en-MX" dirty="0">
                <a:latin typeface="+mj-lt"/>
              </a:rPr>
              <a:t> Very little representation of non-European samples in public repositories</a:t>
            </a:r>
          </a:p>
          <a:p>
            <a:pPr lvl="1">
              <a:buFont typeface="Wingdings" pitchFamily="2" charset="2"/>
              <a:buChar char="q"/>
            </a:pPr>
            <a:r>
              <a:rPr lang="en-MX" dirty="0">
                <a:latin typeface="+mj-lt"/>
              </a:rPr>
              <a:t> Very few studies being conducted outside de Global North</a:t>
            </a:r>
          </a:p>
          <a:p>
            <a:pPr>
              <a:buFont typeface="Wingdings" pitchFamily="2" charset="2"/>
              <a:buChar char="q"/>
            </a:pPr>
            <a:r>
              <a:rPr lang="en-MX" dirty="0">
                <a:latin typeface="+mj-lt"/>
              </a:rPr>
              <a:t> Why does it exist?</a:t>
            </a:r>
          </a:p>
          <a:p>
            <a:pPr lvl="1">
              <a:buFont typeface="Wingdings" pitchFamily="2" charset="2"/>
              <a:buChar char="q"/>
            </a:pPr>
            <a:r>
              <a:rPr lang="en-MX" dirty="0">
                <a:latin typeface="+mj-lt"/>
              </a:rPr>
              <a:t> Lack of support for studies being conduced in the Global South</a:t>
            </a:r>
          </a:p>
          <a:p>
            <a:pPr lvl="1">
              <a:buFont typeface="Wingdings" pitchFamily="2" charset="2"/>
              <a:buChar char="q"/>
            </a:pPr>
            <a:r>
              <a:rPr lang="en-MX" dirty="0">
                <a:latin typeface="+mj-lt"/>
              </a:rPr>
              <a:t>  ‘Helicopter’ science</a:t>
            </a:r>
          </a:p>
          <a:p>
            <a:pPr>
              <a:buFont typeface="Wingdings" pitchFamily="2" charset="2"/>
              <a:buChar char="q"/>
            </a:pPr>
            <a:r>
              <a:rPr lang="en-MX" dirty="0">
                <a:solidFill>
                  <a:srgbClr val="0070C0"/>
                </a:solidFill>
                <a:latin typeface="+mj-lt"/>
              </a:rPr>
              <a:t> How can we solve it?</a:t>
            </a:r>
          </a:p>
          <a:p>
            <a:pPr lvl="1">
              <a:buFont typeface="Wingdings" pitchFamily="2" charset="2"/>
              <a:buChar char="q"/>
            </a:pPr>
            <a:r>
              <a:rPr lang="en-MX" dirty="0">
                <a:solidFill>
                  <a:srgbClr val="0070C0"/>
                </a:solidFill>
                <a:latin typeface="+mj-lt"/>
              </a:rPr>
              <a:t> More equitable scientific partnerships</a:t>
            </a:r>
          </a:p>
          <a:p>
            <a:pPr lvl="1">
              <a:buFont typeface="Wingdings" pitchFamily="2" charset="2"/>
              <a:buChar char="q"/>
            </a:pPr>
            <a:r>
              <a:rPr lang="en-MX" dirty="0">
                <a:solidFill>
                  <a:srgbClr val="0070C0"/>
                </a:solidFill>
                <a:latin typeface="+mj-lt"/>
              </a:rPr>
              <a:t> Facilitating access to funding</a:t>
            </a:r>
          </a:p>
          <a:p>
            <a:pPr lvl="1">
              <a:buFont typeface="Wingdings" pitchFamily="2" charset="2"/>
              <a:buChar char="q"/>
            </a:pPr>
            <a:r>
              <a:rPr lang="en-MX" dirty="0">
                <a:solidFill>
                  <a:srgbClr val="0070C0"/>
                </a:solidFill>
                <a:latin typeface="+mj-lt"/>
              </a:rPr>
              <a:t> Expanding representation in scientific boards, conferences, etc</a:t>
            </a:r>
          </a:p>
          <a:p>
            <a:pPr>
              <a:buFont typeface="Wingdings" pitchFamily="2" charset="2"/>
              <a:buChar char="q"/>
            </a:pPr>
            <a:r>
              <a:rPr lang="en-MX" dirty="0">
                <a:latin typeface="+mj-lt"/>
              </a:rPr>
              <a:t> Conclusions</a:t>
            </a:r>
          </a:p>
          <a:p>
            <a:pPr>
              <a:buFont typeface="Wingdings" pitchFamily="2" charset="2"/>
              <a:buChar char="q"/>
            </a:pPr>
            <a:endParaRPr lang="en-MX" dirty="0">
              <a:latin typeface="+mj-lt"/>
            </a:endParaRPr>
          </a:p>
          <a:p>
            <a:pPr>
              <a:buFont typeface="Wingdings" pitchFamily="2" charset="2"/>
              <a:buChar char="q"/>
            </a:pPr>
            <a:endParaRPr lang="en-MX" dirty="0">
              <a:latin typeface="+mj-lt"/>
            </a:endParaRPr>
          </a:p>
        </p:txBody>
      </p:sp>
    </p:spTree>
    <p:extLst>
      <p:ext uri="{BB962C8B-B14F-4D97-AF65-F5344CB8AC3E}">
        <p14:creationId xmlns:p14="http://schemas.microsoft.com/office/powerpoint/2010/main" val="1788416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6" name="Content Placeholder 2">
            <a:extLst>
              <a:ext uri="{FF2B5EF4-FFF2-40B4-BE49-F238E27FC236}">
                <a16:creationId xmlns:a16="http://schemas.microsoft.com/office/drawing/2014/main" id="{C4D8CA17-8C9E-CDCB-ABEC-8B175E63A5DB}"/>
              </a:ext>
            </a:extLst>
          </p:cNvPr>
          <p:cNvSpPr>
            <a:spLocks noGrp="1"/>
          </p:cNvSpPr>
          <p:nvPr>
            <p:ph idx="1"/>
          </p:nvPr>
        </p:nvSpPr>
        <p:spPr>
          <a:xfrm>
            <a:off x="838200" y="1346144"/>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Global South </a:t>
            </a:r>
            <a:r>
              <a:rPr lang="es-ES" dirty="0" err="1">
                <a:latin typeface="+mj-lt"/>
              </a:rPr>
              <a:t>teams</a:t>
            </a:r>
            <a:r>
              <a:rPr lang="es-ES" dirty="0">
                <a:latin typeface="+mj-lt"/>
              </a:rPr>
              <a:t> – and </a:t>
            </a:r>
            <a:r>
              <a:rPr lang="es-ES" dirty="0" err="1">
                <a:latin typeface="+mj-lt"/>
              </a:rPr>
              <a:t>ask</a:t>
            </a:r>
            <a:r>
              <a:rPr lang="es-ES" dirty="0">
                <a:latin typeface="+mj-lt"/>
              </a:rPr>
              <a:t> </a:t>
            </a:r>
            <a:r>
              <a:rPr lang="es-ES" dirty="0" err="1">
                <a:latin typeface="+mj-lt"/>
              </a:rPr>
              <a:t>for</a:t>
            </a:r>
            <a:r>
              <a:rPr lang="es-ES" dirty="0">
                <a:latin typeface="+mj-lt"/>
              </a:rPr>
              <a:t> </a:t>
            </a:r>
            <a:r>
              <a:rPr lang="es-ES" dirty="0" err="1">
                <a:latin typeface="+mj-lt"/>
              </a:rPr>
              <a:t>it!</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a:t>
            </a:r>
            <a:r>
              <a:rPr lang="es-ES" dirty="0" err="1">
                <a:latin typeface="+mj-lt"/>
              </a:rPr>
              <a:t>Latin</a:t>
            </a:r>
            <a:r>
              <a:rPr lang="es-ES" dirty="0">
                <a:latin typeface="+mj-lt"/>
              </a:rPr>
              <a:t> American (and LMIC)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(and LMIC)-led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2" name="Rectangle 1">
            <a:extLst>
              <a:ext uri="{FF2B5EF4-FFF2-40B4-BE49-F238E27FC236}">
                <a16:creationId xmlns:a16="http://schemas.microsoft.com/office/drawing/2014/main" id="{05C25E5E-7A5C-5B7C-38A6-29EB12354B10}"/>
              </a:ext>
            </a:extLst>
          </p:cNvPr>
          <p:cNvSpPr/>
          <p:nvPr/>
        </p:nvSpPr>
        <p:spPr>
          <a:xfrm>
            <a:off x="274320" y="1767840"/>
            <a:ext cx="11506200" cy="4487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744103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8447552B-F22F-66C0-16E6-0EBA1C500F1C}"/>
              </a:ext>
            </a:extLst>
          </p:cNvPr>
          <p:cNvSpPr>
            <a:spLocks noGrp="1"/>
          </p:cNvSpPr>
          <p:nvPr>
            <p:ph idx="1"/>
          </p:nvPr>
        </p:nvSpPr>
        <p:spPr>
          <a:xfrm>
            <a:off x="838200" y="1346144"/>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Global South </a:t>
            </a:r>
            <a:r>
              <a:rPr lang="es-ES" dirty="0" err="1">
                <a:latin typeface="+mj-lt"/>
              </a:rPr>
              <a:t>teams</a:t>
            </a:r>
            <a:r>
              <a:rPr lang="es-ES" dirty="0">
                <a:latin typeface="+mj-lt"/>
              </a:rPr>
              <a:t> – and </a:t>
            </a:r>
            <a:r>
              <a:rPr lang="es-ES" dirty="0" err="1">
                <a:latin typeface="+mj-lt"/>
              </a:rPr>
              <a:t>ask</a:t>
            </a:r>
            <a:r>
              <a:rPr lang="es-ES" dirty="0">
                <a:latin typeface="+mj-lt"/>
              </a:rPr>
              <a:t> </a:t>
            </a:r>
            <a:r>
              <a:rPr lang="es-ES" dirty="0" err="1">
                <a:latin typeface="+mj-lt"/>
              </a:rPr>
              <a:t>for</a:t>
            </a:r>
            <a:r>
              <a:rPr lang="es-ES" dirty="0">
                <a:latin typeface="+mj-lt"/>
              </a:rPr>
              <a:t> </a:t>
            </a:r>
            <a:r>
              <a:rPr lang="es-ES" dirty="0" err="1">
                <a:latin typeface="+mj-lt"/>
              </a:rPr>
              <a:t>it!</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a:t>
            </a:r>
            <a:r>
              <a:rPr lang="es-ES" dirty="0" err="1">
                <a:latin typeface="+mj-lt"/>
              </a:rPr>
              <a:t>Latin</a:t>
            </a:r>
            <a:r>
              <a:rPr lang="es-ES" dirty="0">
                <a:latin typeface="+mj-lt"/>
              </a:rPr>
              <a:t> American (and LMIC)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(and LMIC)-led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19" name="Rectangle 18">
            <a:extLst>
              <a:ext uri="{FF2B5EF4-FFF2-40B4-BE49-F238E27FC236}">
                <a16:creationId xmlns:a16="http://schemas.microsoft.com/office/drawing/2014/main" id="{7FC2A14B-1F37-9D9E-DCC1-2ED3569A87F0}"/>
              </a:ext>
            </a:extLst>
          </p:cNvPr>
          <p:cNvSpPr/>
          <p:nvPr/>
        </p:nvSpPr>
        <p:spPr>
          <a:xfrm>
            <a:off x="298938" y="1729945"/>
            <a:ext cx="11893062" cy="50687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3" name="Content Placeholder 2">
            <a:extLst>
              <a:ext uri="{FF2B5EF4-FFF2-40B4-BE49-F238E27FC236}">
                <a16:creationId xmlns:a16="http://schemas.microsoft.com/office/drawing/2014/main" id="{C08A2106-B38F-F095-7B8F-2DDE203381B3}"/>
              </a:ext>
            </a:extLst>
          </p:cNvPr>
          <p:cNvSpPr txBox="1">
            <a:spLocks/>
          </p:cNvSpPr>
          <p:nvPr/>
        </p:nvSpPr>
        <p:spPr>
          <a:xfrm>
            <a:off x="851647" y="1643601"/>
            <a:ext cx="10515600" cy="4923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MX" dirty="0">
                <a:latin typeface="+mj-lt"/>
              </a:rPr>
              <a:t>Global South P</a:t>
            </a:r>
            <a:r>
              <a:rPr lang="en-US" dirty="0">
                <a:latin typeface="+mj-lt"/>
              </a:rPr>
              <a:t>Is are now eligible for many international funding calls</a:t>
            </a:r>
            <a:endParaRPr lang="en-MX" dirty="0">
              <a:latin typeface="+mj-lt"/>
            </a:endParaRPr>
          </a:p>
          <a:p>
            <a:pPr>
              <a:buFont typeface="Wingdings" pitchFamily="2" charset="2"/>
              <a:buChar char="q"/>
            </a:pPr>
            <a:endParaRPr lang="en-MX" dirty="0">
              <a:latin typeface="+mj-lt"/>
            </a:endParaRPr>
          </a:p>
        </p:txBody>
      </p:sp>
      <p:pic>
        <p:nvPicPr>
          <p:cNvPr id="4" name="Picture 2" descr="Wellcome Trust - Wikipedia">
            <a:extLst>
              <a:ext uri="{FF2B5EF4-FFF2-40B4-BE49-F238E27FC236}">
                <a16:creationId xmlns:a16="http://schemas.microsoft.com/office/drawing/2014/main" id="{E0F199B7-737B-27D7-D116-91A93834A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2" y="2122170"/>
            <a:ext cx="2007870" cy="20078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n Zuckerberg Initiative - Wikipedia">
            <a:extLst>
              <a:ext uri="{FF2B5EF4-FFF2-40B4-BE49-F238E27FC236}">
                <a16:creationId xmlns:a16="http://schemas.microsoft.com/office/drawing/2014/main" id="{AFEE9D57-AB43-6C54-EE5F-337143099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036" y="2122170"/>
            <a:ext cx="3630998" cy="20078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elanoma Prevention, Treatment, Research &amp; Resources - Melanoma Research  Alliance">
            <a:extLst>
              <a:ext uri="{FF2B5EF4-FFF2-40B4-BE49-F238E27FC236}">
                <a16:creationId xmlns:a16="http://schemas.microsoft.com/office/drawing/2014/main" id="{D6E3FDAD-5FE9-55D2-3D1E-9CD2B950E0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87" y="5274647"/>
            <a:ext cx="47371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egal">
            <a:extLst>
              <a:ext uri="{FF2B5EF4-FFF2-40B4-BE49-F238E27FC236}">
                <a16:creationId xmlns:a16="http://schemas.microsoft.com/office/drawing/2014/main" id="{59EED1E4-5049-2FA2-ED4A-E048F29BFC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683" y="4403358"/>
            <a:ext cx="3937000" cy="2070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Medical Research Council (United Kingdom) - Wikipedia">
            <a:extLst>
              <a:ext uri="{FF2B5EF4-FFF2-40B4-BE49-F238E27FC236}">
                <a16:creationId xmlns:a16="http://schemas.microsoft.com/office/drawing/2014/main" id="{9E2B5C37-DC56-3F9A-4175-455686C116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7384" y="4171862"/>
            <a:ext cx="3345877" cy="11239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Multiple Long-Term Conditions (Multimorbidity): helpful resources | The  Academy of Medical Sciences">
            <a:extLst>
              <a:ext uri="{FF2B5EF4-FFF2-40B4-BE49-F238E27FC236}">
                <a16:creationId xmlns:a16="http://schemas.microsoft.com/office/drawing/2014/main" id="{7138533E-8933-73D2-0346-0E916BB86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2157" y="3678270"/>
            <a:ext cx="4890607" cy="9918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CGEB Official (@ICGEB) / X">
            <a:extLst>
              <a:ext uri="{FF2B5EF4-FFF2-40B4-BE49-F238E27FC236}">
                <a16:creationId xmlns:a16="http://schemas.microsoft.com/office/drawing/2014/main" id="{45E08858-429E-43BB-7E10-BC74C115E3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43683" y="4848090"/>
            <a:ext cx="1843473" cy="18434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black text on a white background&#10;&#10;Description automatically generated">
            <a:extLst>
              <a:ext uri="{FF2B5EF4-FFF2-40B4-BE49-F238E27FC236}">
                <a16:creationId xmlns:a16="http://schemas.microsoft.com/office/drawing/2014/main" id="{90A406B8-BF4C-715C-7A23-51D6FA2ECDE2}"/>
              </a:ext>
            </a:extLst>
          </p:cNvPr>
          <p:cNvPicPr>
            <a:picLocks noChangeAspect="1"/>
          </p:cNvPicPr>
          <p:nvPr/>
        </p:nvPicPr>
        <p:blipFill>
          <a:blip r:embed="rId10"/>
          <a:stretch>
            <a:fillRect/>
          </a:stretch>
        </p:blipFill>
        <p:spPr>
          <a:xfrm>
            <a:off x="7002698" y="2080487"/>
            <a:ext cx="4305300" cy="1524000"/>
          </a:xfrm>
          <a:prstGeom prst="rect">
            <a:avLst/>
          </a:prstGeom>
        </p:spPr>
      </p:pic>
    </p:spTree>
    <p:extLst>
      <p:ext uri="{BB962C8B-B14F-4D97-AF65-F5344CB8AC3E}">
        <p14:creationId xmlns:p14="http://schemas.microsoft.com/office/powerpoint/2010/main" val="3082880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6" name="Content Placeholder 2">
            <a:extLst>
              <a:ext uri="{FF2B5EF4-FFF2-40B4-BE49-F238E27FC236}">
                <a16:creationId xmlns:a16="http://schemas.microsoft.com/office/drawing/2014/main" id="{C4D8CA17-8C9E-CDCB-ABEC-8B175E63A5DB}"/>
              </a:ext>
            </a:extLst>
          </p:cNvPr>
          <p:cNvSpPr>
            <a:spLocks noGrp="1"/>
          </p:cNvSpPr>
          <p:nvPr>
            <p:ph idx="1"/>
          </p:nvPr>
        </p:nvSpPr>
        <p:spPr>
          <a:xfrm>
            <a:off x="838200" y="1331630"/>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Global South </a:t>
            </a:r>
            <a:r>
              <a:rPr lang="es-ES" dirty="0" err="1">
                <a:latin typeface="+mj-lt"/>
              </a:rPr>
              <a:t>teams</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a:t>
            </a:r>
            <a:r>
              <a:rPr lang="es-ES" dirty="0" err="1">
                <a:latin typeface="+mj-lt"/>
              </a:rPr>
              <a:t>Latin</a:t>
            </a:r>
            <a:r>
              <a:rPr lang="es-ES" dirty="0">
                <a:latin typeface="+mj-lt"/>
              </a:rPr>
              <a:t> American (and LMIC)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(and LMIC)-led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2" name="Rectangle 1">
            <a:extLst>
              <a:ext uri="{FF2B5EF4-FFF2-40B4-BE49-F238E27FC236}">
                <a16:creationId xmlns:a16="http://schemas.microsoft.com/office/drawing/2014/main" id="{05C25E5E-7A5C-5B7C-38A6-29EB12354B10}"/>
              </a:ext>
            </a:extLst>
          </p:cNvPr>
          <p:cNvSpPr/>
          <p:nvPr/>
        </p:nvSpPr>
        <p:spPr>
          <a:xfrm>
            <a:off x="274320" y="2225040"/>
            <a:ext cx="11506200" cy="4030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509729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6" name="Content Placeholder 2">
            <a:extLst>
              <a:ext uri="{FF2B5EF4-FFF2-40B4-BE49-F238E27FC236}">
                <a16:creationId xmlns:a16="http://schemas.microsoft.com/office/drawing/2014/main" id="{C4D8CA17-8C9E-CDCB-ABEC-8B175E63A5DB}"/>
              </a:ext>
            </a:extLst>
          </p:cNvPr>
          <p:cNvSpPr>
            <a:spLocks noGrp="1"/>
          </p:cNvSpPr>
          <p:nvPr>
            <p:ph idx="1"/>
          </p:nvPr>
        </p:nvSpPr>
        <p:spPr>
          <a:xfrm>
            <a:off x="838200" y="1331630"/>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Global South </a:t>
            </a:r>
            <a:r>
              <a:rPr lang="es-ES" dirty="0" err="1">
                <a:latin typeface="+mj-lt"/>
              </a:rPr>
              <a:t>teams</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a:t>
            </a:r>
            <a:r>
              <a:rPr lang="es-ES" dirty="0" err="1">
                <a:latin typeface="+mj-lt"/>
              </a:rPr>
              <a:t>Latin</a:t>
            </a:r>
            <a:r>
              <a:rPr lang="es-ES" dirty="0">
                <a:latin typeface="+mj-lt"/>
              </a:rPr>
              <a:t> American (and LMIC)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(and LMIC)-led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2" name="Rectangle 1">
            <a:extLst>
              <a:ext uri="{FF2B5EF4-FFF2-40B4-BE49-F238E27FC236}">
                <a16:creationId xmlns:a16="http://schemas.microsoft.com/office/drawing/2014/main" id="{05C25E5E-7A5C-5B7C-38A6-29EB12354B10}"/>
              </a:ext>
            </a:extLst>
          </p:cNvPr>
          <p:cNvSpPr/>
          <p:nvPr/>
        </p:nvSpPr>
        <p:spPr>
          <a:xfrm>
            <a:off x="274320" y="3276600"/>
            <a:ext cx="11506200" cy="2978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3466478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6" name="Content Placeholder 2">
            <a:extLst>
              <a:ext uri="{FF2B5EF4-FFF2-40B4-BE49-F238E27FC236}">
                <a16:creationId xmlns:a16="http://schemas.microsoft.com/office/drawing/2014/main" id="{C4D8CA17-8C9E-CDCB-ABEC-8B175E63A5DB}"/>
              </a:ext>
            </a:extLst>
          </p:cNvPr>
          <p:cNvSpPr>
            <a:spLocks noGrp="1"/>
          </p:cNvSpPr>
          <p:nvPr>
            <p:ph idx="1"/>
          </p:nvPr>
        </p:nvSpPr>
        <p:spPr>
          <a:xfrm>
            <a:off x="838200" y="1331630"/>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a:t>
            </a:r>
            <a:r>
              <a:rPr lang="es-ES" dirty="0" err="1">
                <a:latin typeface="+mj-lt"/>
              </a:rPr>
              <a:t>Latin</a:t>
            </a:r>
            <a:r>
              <a:rPr lang="es-ES" dirty="0">
                <a:latin typeface="+mj-lt"/>
              </a:rPr>
              <a:t> American-led </a:t>
            </a:r>
            <a:r>
              <a:rPr lang="es-ES" dirty="0" err="1">
                <a:latin typeface="+mj-lt"/>
              </a:rPr>
              <a:t>teams</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a:t>
            </a:r>
            <a:r>
              <a:rPr lang="es-ES" dirty="0" err="1">
                <a:latin typeface="+mj-lt"/>
              </a:rPr>
              <a:t>Latin</a:t>
            </a:r>
            <a:r>
              <a:rPr lang="es-ES" dirty="0">
                <a:latin typeface="+mj-lt"/>
              </a:rPr>
              <a:t> American (and LMIC)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(and LMIC)-led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2" name="Rectangle 1">
            <a:extLst>
              <a:ext uri="{FF2B5EF4-FFF2-40B4-BE49-F238E27FC236}">
                <a16:creationId xmlns:a16="http://schemas.microsoft.com/office/drawing/2014/main" id="{05C25E5E-7A5C-5B7C-38A6-29EB12354B10}"/>
              </a:ext>
            </a:extLst>
          </p:cNvPr>
          <p:cNvSpPr/>
          <p:nvPr/>
        </p:nvSpPr>
        <p:spPr>
          <a:xfrm>
            <a:off x="274320" y="3276600"/>
            <a:ext cx="11506200" cy="2978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3" name="Picture 2">
            <a:extLst>
              <a:ext uri="{FF2B5EF4-FFF2-40B4-BE49-F238E27FC236}">
                <a16:creationId xmlns:a16="http://schemas.microsoft.com/office/drawing/2014/main" id="{7EC73BE2-B9CC-3956-790B-55E0B3679856}"/>
              </a:ext>
            </a:extLst>
          </p:cNvPr>
          <p:cNvPicPr>
            <a:picLocks noChangeAspect="1"/>
          </p:cNvPicPr>
          <p:nvPr/>
        </p:nvPicPr>
        <p:blipFill>
          <a:blip r:embed="rId3"/>
          <a:stretch>
            <a:fillRect/>
          </a:stretch>
        </p:blipFill>
        <p:spPr>
          <a:xfrm>
            <a:off x="274320" y="3348991"/>
            <a:ext cx="3200400" cy="889000"/>
          </a:xfrm>
          <a:prstGeom prst="rect">
            <a:avLst/>
          </a:prstGeom>
        </p:spPr>
      </p:pic>
      <p:sp>
        <p:nvSpPr>
          <p:cNvPr id="4" name="TextBox 3">
            <a:extLst>
              <a:ext uri="{FF2B5EF4-FFF2-40B4-BE49-F238E27FC236}">
                <a16:creationId xmlns:a16="http://schemas.microsoft.com/office/drawing/2014/main" id="{2F482CE2-F7E3-9799-DB76-011A8D29E9B4}"/>
              </a:ext>
            </a:extLst>
          </p:cNvPr>
          <p:cNvSpPr txBox="1"/>
          <p:nvPr/>
        </p:nvSpPr>
        <p:spPr>
          <a:xfrm>
            <a:off x="1169895" y="3899648"/>
            <a:ext cx="2235997" cy="369332"/>
          </a:xfrm>
          <a:prstGeom prst="rect">
            <a:avLst/>
          </a:prstGeom>
          <a:noFill/>
        </p:spPr>
        <p:txBody>
          <a:bodyPr wrap="none" rtlCol="0">
            <a:spAutoFit/>
          </a:bodyPr>
          <a:lstStyle/>
          <a:p>
            <a:r>
              <a:rPr lang="en-MX" dirty="0">
                <a:latin typeface="+mj-lt"/>
              </a:rPr>
              <a:t>Cape Town Statement</a:t>
            </a:r>
          </a:p>
        </p:txBody>
      </p:sp>
      <p:pic>
        <p:nvPicPr>
          <p:cNvPr id="7" name="Picture 6" descr="Blue text on a white background&#10;&#10;Description automatically generated">
            <a:extLst>
              <a:ext uri="{FF2B5EF4-FFF2-40B4-BE49-F238E27FC236}">
                <a16:creationId xmlns:a16="http://schemas.microsoft.com/office/drawing/2014/main" id="{51867B7F-050F-3088-4F7D-BE2112B6E2DE}"/>
              </a:ext>
            </a:extLst>
          </p:cNvPr>
          <p:cNvPicPr>
            <a:picLocks noChangeAspect="1"/>
          </p:cNvPicPr>
          <p:nvPr/>
        </p:nvPicPr>
        <p:blipFill>
          <a:blip r:embed="rId4"/>
          <a:stretch>
            <a:fillRect/>
          </a:stretch>
        </p:blipFill>
        <p:spPr>
          <a:xfrm>
            <a:off x="3405892" y="3443121"/>
            <a:ext cx="2954567" cy="807518"/>
          </a:xfrm>
          <a:prstGeom prst="rect">
            <a:avLst/>
          </a:prstGeom>
        </p:spPr>
      </p:pic>
      <p:pic>
        <p:nvPicPr>
          <p:cNvPr id="10" name="Picture 9" descr="A blue and white sign with white text&#10;&#10;Description automatically generated">
            <a:extLst>
              <a:ext uri="{FF2B5EF4-FFF2-40B4-BE49-F238E27FC236}">
                <a16:creationId xmlns:a16="http://schemas.microsoft.com/office/drawing/2014/main" id="{67C2A564-B117-C046-5823-97660164CF28}"/>
              </a:ext>
            </a:extLst>
          </p:cNvPr>
          <p:cNvPicPr>
            <a:picLocks noChangeAspect="1"/>
          </p:cNvPicPr>
          <p:nvPr/>
        </p:nvPicPr>
        <p:blipFill>
          <a:blip r:embed="rId5"/>
          <a:stretch>
            <a:fillRect/>
          </a:stretch>
        </p:blipFill>
        <p:spPr>
          <a:xfrm>
            <a:off x="6221854" y="3424780"/>
            <a:ext cx="5593080" cy="806409"/>
          </a:xfrm>
          <a:prstGeom prst="rect">
            <a:avLst/>
          </a:prstGeom>
        </p:spPr>
      </p:pic>
      <p:pic>
        <p:nvPicPr>
          <p:cNvPr id="11" name="Picture 10">
            <a:extLst>
              <a:ext uri="{FF2B5EF4-FFF2-40B4-BE49-F238E27FC236}">
                <a16:creationId xmlns:a16="http://schemas.microsoft.com/office/drawing/2014/main" id="{3CB27B8B-9AF3-5DDE-CF9E-1E14AB5B229A}"/>
              </a:ext>
            </a:extLst>
          </p:cNvPr>
          <p:cNvPicPr>
            <a:picLocks noChangeAspect="1"/>
          </p:cNvPicPr>
          <p:nvPr/>
        </p:nvPicPr>
        <p:blipFill>
          <a:blip r:embed="rId6"/>
          <a:stretch>
            <a:fillRect/>
          </a:stretch>
        </p:blipFill>
        <p:spPr>
          <a:xfrm>
            <a:off x="411480" y="4420969"/>
            <a:ext cx="7772400" cy="828795"/>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6BCC5846-0F33-8978-A698-971BFB29A401}"/>
              </a:ext>
            </a:extLst>
          </p:cNvPr>
          <p:cNvPicPr>
            <a:picLocks noChangeAspect="1"/>
          </p:cNvPicPr>
          <p:nvPr/>
        </p:nvPicPr>
        <p:blipFill>
          <a:blip r:embed="rId7"/>
          <a:stretch>
            <a:fillRect/>
          </a:stretch>
        </p:blipFill>
        <p:spPr>
          <a:xfrm>
            <a:off x="7031505" y="5401753"/>
            <a:ext cx="5071743" cy="1433816"/>
          </a:xfrm>
          <a:prstGeom prst="rect">
            <a:avLst/>
          </a:prstGeom>
        </p:spPr>
      </p:pic>
      <p:pic>
        <p:nvPicPr>
          <p:cNvPr id="15" name="Picture 14" descr="A blue rectangle with white text&#10;&#10;Description automatically generated">
            <a:extLst>
              <a:ext uri="{FF2B5EF4-FFF2-40B4-BE49-F238E27FC236}">
                <a16:creationId xmlns:a16="http://schemas.microsoft.com/office/drawing/2014/main" id="{AF307BFF-41C7-D299-76D5-180305130947}"/>
              </a:ext>
            </a:extLst>
          </p:cNvPr>
          <p:cNvPicPr>
            <a:picLocks noChangeAspect="1"/>
          </p:cNvPicPr>
          <p:nvPr/>
        </p:nvPicPr>
        <p:blipFill>
          <a:blip r:embed="rId8"/>
          <a:stretch>
            <a:fillRect/>
          </a:stretch>
        </p:blipFill>
        <p:spPr>
          <a:xfrm>
            <a:off x="9931548" y="4905779"/>
            <a:ext cx="2171700" cy="495300"/>
          </a:xfrm>
          <a:prstGeom prst="rect">
            <a:avLst/>
          </a:prstGeom>
        </p:spPr>
      </p:pic>
      <p:pic>
        <p:nvPicPr>
          <p:cNvPr id="16" name="Picture 15" descr="A logo with a globe and text&#10;&#10;Description automatically generated">
            <a:extLst>
              <a:ext uri="{FF2B5EF4-FFF2-40B4-BE49-F238E27FC236}">
                <a16:creationId xmlns:a16="http://schemas.microsoft.com/office/drawing/2014/main" id="{8ED196ED-0BD0-F8D7-2C38-98E70724E9FB}"/>
              </a:ext>
            </a:extLst>
          </p:cNvPr>
          <p:cNvPicPr>
            <a:picLocks noChangeAspect="1"/>
          </p:cNvPicPr>
          <p:nvPr/>
        </p:nvPicPr>
        <p:blipFill>
          <a:blip r:embed="rId9"/>
          <a:stretch>
            <a:fillRect/>
          </a:stretch>
        </p:blipFill>
        <p:spPr>
          <a:xfrm>
            <a:off x="706743" y="5401079"/>
            <a:ext cx="3162300" cy="1295400"/>
          </a:xfrm>
          <a:prstGeom prst="rect">
            <a:avLst/>
          </a:prstGeom>
        </p:spPr>
      </p:pic>
    </p:spTree>
    <p:extLst>
      <p:ext uri="{BB962C8B-B14F-4D97-AF65-F5344CB8AC3E}">
        <p14:creationId xmlns:p14="http://schemas.microsoft.com/office/powerpoint/2010/main" val="4077157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6" name="Content Placeholder 2">
            <a:extLst>
              <a:ext uri="{FF2B5EF4-FFF2-40B4-BE49-F238E27FC236}">
                <a16:creationId xmlns:a16="http://schemas.microsoft.com/office/drawing/2014/main" id="{C4D8CA17-8C9E-CDCB-ABEC-8B175E63A5DB}"/>
              </a:ext>
            </a:extLst>
          </p:cNvPr>
          <p:cNvSpPr>
            <a:spLocks noGrp="1"/>
          </p:cNvSpPr>
          <p:nvPr>
            <p:ph idx="1"/>
          </p:nvPr>
        </p:nvSpPr>
        <p:spPr>
          <a:xfrm>
            <a:off x="838200" y="1331630"/>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Global South </a:t>
            </a:r>
            <a:r>
              <a:rPr lang="es-ES" dirty="0" err="1">
                <a:latin typeface="+mj-lt"/>
              </a:rPr>
              <a:t>teams</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Global South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(and LMIC)-led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2" name="Rectangle 1">
            <a:extLst>
              <a:ext uri="{FF2B5EF4-FFF2-40B4-BE49-F238E27FC236}">
                <a16:creationId xmlns:a16="http://schemas.microsoft.com/office/drawing/2014/main" id="{05C25E5E-7A5C-5B7C-38A6-29EB12354B10}"/>
              </a:ext>
            </a:extLst>
          </p:cNvPr>
          <p:cNvSpPr/>
          <p:nvPr/>
        </p:nvSpPr>
        <p:spPr>
          <a:xfrm>
            <a:off x="274320" y="4084320"/>
            <a:ext cx="11506200" cy="2171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3817748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BC6379-79BF-754E-B9B7-6B297CF174AD}"/>
              </a:ext>
            </a:extLst>
          </p:cNvPr>
          <p:cNvSpPr/>
          <p:nvPr/>
        </p:nvSpPr>
        <p:spPr>
          <a:xfrm>
            <a:off x="4254294" y="5960582"/>
            <a:ext cx="3309220"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1024" name="Rectangle 1023">
            <a:extLst>
              <a:ext uri="{FF2B5EF4-FFF2-40B4-BE49-F238E27FC236}">
                <a16:creationId xmlns:a16="http://schemas.microsoft.com/office/drawing/2014/main" id="{FB0E7CA1-45B1-9008-3E7E-30AB5D921399}"/>
              </a:ext>
            </a:extLst>
          </p:cNvPr>
          <p:cNvSpPr/>
          <p:nvPr/>
        </p:nvSpPr>
        <p:spPr>
          <a:xfrm>
            <a:off x="8028158" y="5960582"/>
            <a:ext cx="3827215"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59" name="Rectangle 58">
            <a:extLst>
              <a:ext uri="{FF2B5EF4-FFF2-40B4-BE49-F238E27FC236}">
                <a16:creationId xmlns:a16="http://schemas.microsoft.com/office/drawing/2014/main" id="{30CC9D6D-D288-C697-10AA-85F971EBFCF3}"/>
              </a:ext>
            </a:extLst>
          </p:cNvPr>
          <p:cNvSpPr/>
          <p:nvPr/>
        </p:nvSpPr>
        <p:spPr>
          <a:xfrm>
            <a:off x="282389" y="5963051"/>
            <a:ext cx="3309220"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50" name="Rectangle 49">
            <a:extLst>
              <a:ext uri="{FF2B5EF4-FFF2-40B4-BE49-F238E27FC236}">
                <a16:creationId xmlns:a16="http://schemas.microsoft.com/office/drawing/2014/main" id="{4CB393EB-AF3C-1204-7695-51EECE8D34A9}"/>
              </a:ext>
            </a:extLst>
          </p:cNvPr>
          <p:cNvSpPr/>
          <p:nvPr/>
        </p:nvSpPr>
        <p:spPr>
          <a:xfrm>
            <a:off x="8257241" y="1273186"/>
            <a:ext cx="3309220"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43" name="Rectangle 42">
            <a:extLst>
              <a:ext uri="{FF2B5EF4-FFF2-40B4-BE49-F238E27FC236}">
                <a16:creationId xmlns:a16="http://schemas.microsoft.com/office/drawing/2014/main" id="{51FDD522-FD38-15E3-C065-AD12446DB2A1}"/>
              </a:ext>
            </a:extLst>
          </p:cNvPr>
          <p:cNvSpPr/>
          <p:nvPr/>
        </p:nvSpPr>
        <p:spPr>
          <a:xfrm>
            <a:off x="4254294" y="1273186"/>
            <a:ext cx="3309220"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36" name="Rectangle 35">
            <a:extLst>
              <a:ext uri="{FF2B5EF4-FFF2-40B4-BE49-F238E27FC236}">
                <a16:creationId xmlns:a16="http://schemas.microsoft.com/office/drawing/2014/main" id="{2BE88CEA-CB7C-D99B-A0F4-B1819025ACC3}"/>
              </a:ext>
            </a:extLst>
          </p:cNvPr>
          <p:cNvSpPr/>
          <p:nvPr/>
        </p:nvSpPr>
        <p:spPr>
          <a:xfrm>
            <a:off x="282389" y="1273186"/>
            <a:ext cx="3309220"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2" name="Title 1">
            <a:extLst>
              <a:ext uri="{FF2B5EF4-FFF2-40B4-BE49-F238E27FC236}">
                <a16:creationId xmlns:a16="http://schemas.microsoft.com/office/drawing/2014/main" id="{DBD4CECF-1D48-6DD0-D67A-0F40B80F2DF0}"/>
              </a:ext>
            </a:extLst>
          </p:cNvPr>
          <p:cNvSpPr>
            <a:spLocks noGrp="1"/>
          </p:cNvSpPr>
          <p:nvPr>
            <p:ph type="title"/>
          </p:nvPr>
        </p:nvSpPr>
        <p:spPr>
          <a:xfrm>
            <a:off x="-139742" y="-203752"/>
            <a:ext cx="12371295" cy="1555592"/>
          </a:xfrm>
        </p:spPr>
        <p:txBody>
          <a:bodyPr>
            <a:noAutofit/>
          </a:bodyPr>
          <a:lstStyle/>
          <a:p>
            <a:pPr algn="ctr"/>
            <a:r>
              <a:rPr lang="en-MX" sz="3200" dirty="0">
                <a:latin typeface="Euphemia UCAS" panose="020B0503040102020104" pitchFamily="34" charset="-79"/>
                <a:cs typeface="Euphemia UCAS" panose="020B0503040102020104" pitchFamily="34" charset="-79"/>
              </a:rPr>
              <a:t>Traditional genomic studies have uncovered distinct genetic and environmental risk factors across populations </a:t>
            </a:r>
          </a:p>
        </p:txBody>
      </p:sp>
      <p:pic>
        <p:nvPicPr>
          <p:cNvPr id="4" name="Picture 3" descr="Chart, bar chart&#10;&#10;Description automatically generated">
            <a:extLst>
              <a:ext uri="{FF2B5EF4-FFF2-40B4-BE49-F238E27FC236}">
                <a16:creationId xmlns:a16="http://schemas.microsoft.com/office/drawing/2014/main" id="{B832A0DC-0FEC-2F01-14D1-7E7043A9D6E8}"/>
              </a:ext>
            </a:extLst>
          </p:cNvPr>
          <p:cNvPicPr>
            <a:picLocks noChangeAspect="1"/>
          </p:cNvPicPr>
          <p:nvPr/>
        </p:nvPicPr>
        <p:blipFill>
          <a:blip r:embed="rId3"/>
          <a:stretch>
            <a:fillRect/>
          </a:stretch>
        </p:blipFill>
        <p:spPr>
          <a:xfrm>
            <a:off x="3544858" y="2270035"/>
            <a:ext cx="4175553" cy="2999581"/>
          </a:xfrm>
          <a:prstGeom prst="rect">
            <a:avLst/>
          </a:prstGeom>
        </p:spPr>
      </p:pic>
      <p:sp>
        <p:nvSpPr>
          <p:cNvPr id="6" name="Content Placeholder 2">
            <a:extLst>
              <a:ext uri="{FF2B5EF4-FFF2-40B4-BE49-F238E27FC236}">
                <a16:creationId xmlns:a16="http://schemas.microsoft.com/office/drawing/2014/main" id="{8A3A92CC-3A16-FDCC-A0F9-D8A74035B402}"/>
              </a:ext>
            </a:extLst>
          </p:cNvPr>
          <p:cNvSpPr txBox="1">
            <a:spLocks/>
          </p:cNvSpPr>
          <p:nvPr/>
        </p:nvSpPr>
        <p:spPr>
          <a:xfrm>
            <a:off x="4125728" y="1807509"/>
            <a:ext cx="3526763" cy="63575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Clear cell renal cell carcinoma  in Romania</a:t>
            </a:r>
          </a:p>
        </p:txBody>
      </p:sp>
      <p:sp>
        <p:nvSpPr>
          <p:cNvPr id="7" name="Content Placeholder 2">
            <a:extLst>
              <a:ext uri="{FF2B5EF4-FFF2-40B4-BE49-F238E27FC236}">
                <a16:creationId xmlns:a16="http://schemas.microsoft.com/office/drawing/2014/main" id="{A280A1E8-9153-9BE0-0921-D1706999A6A9}"/>
              </a:ext>
            </a:extLst>
          </p:cNvPr>
          <p:cNvSpPr txBox="1">
            <a:spLocks/>
          </p:cNvSpPr>
          <p:nvPr/>
        </p:nvSpPr>
        <p:spPr>
          <a:xfrm>
            <a:off x="4563117" y="5261392"/>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Scelo </a:t>
            </a:r>
            <a:r>
              <a:rPr lang="en-MX" sz="1600" i="1" dirty="0">
                <a:latin typeface="Galvji" panose="020B0504020202020204" pitchFamily="34" charset="77"/>
              </a:rPr>
              <a:t>et al </a:t>
            </a:r>
            <a:r>
              <a:rPr lang="en-MX" sz="1600" dirty="0">
                <a:latin typeface="Galvji" panose="020B0504020202020204" pitchFamily="34" charset="77"/>
              </a:rPr>
              <a:t>(2014)</a:t>
            </a:r>
          </a:p>
        </p:txBody>
      </p:sp>
      <p:pic>
        <p:nvPicPr>
          <p:cNvPr id="8" name="Picture 2" descr="Genomic differences in lung adenocarcinoma across patient populations. A, TMB, SCNA burden, and the frequency of KRAS mutations are lower, whereas the frequency of EGFR mutations is higher, in lung cancers from East Asian patients, compared with lung cancers from patients of European and/or African origin. The somatic EGFR mutation rate in lung cancer varies among Latin American countries. Mexican and Colombian populations have varying degrees of NAT ancestry, as indicated in blue. B, Both germline variations and environmental exposures such as smoking can predispose to somatic alterations driving the development of lung cancers, that may cause the genomic differences across populations.">
            <a:extLst>
              <a:ext uri="{FF2B5EF4-FFF2-40B4-BE49-F238E27FC236}">
                <a16:creationId xmlns:a16="http://schemas.microsoft.com/office/drawing/2014/main" id="{5CC204E0-31C9-84C2-4A00-F9DBC7CA1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131"/>
          <a:stretch/>
        </p:blipFill>
        <p:spPr bwMode="auto">
          <a:xfrm>
            <a:off x="7626282" y="2492317"/>
            <a:ext cx="4471589" cy="194220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FCE35FB-E8A1-E972-0B6A-848C02B061E1}"/>
              </a:ext>
            </a:extLst>
          </p:cNvPr>
          <p:cNvSpPr txBox="1">
            <a:spLocks/>
          </p:cNvSpPr>
          <p:nvPr/>
        </p:nvSpPr>
        <p:spPr>
          <a:xfrm>
            <a:off x="7815874" y="1780953"/>
            <a:ext cx="3974415" cy="6888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MX" sz="2000" dirty="0">
                <a:latin typeface="Galvji" panose="020B0504020202020204" pitchFamily="34" charset="77"/>
              </a:rPr>
              <a:t>Lung cancer in East Asians and Latin Americans </a:t>
            </a:r>
          </a:p>
        </p:txBody>
      </p:sp>
      <p:pic>
        <p:nvPicPr>
          <p:cNvPr id="10" name="Picture 9" descr="Chart, scatter chart&#10;&#10;Description automatically generated">
            <a:extLst>
              <a:ext uri="{FF2B5EF4-FFF2-40B4-BE49-F238E27FC236}">
                <a16:creationId xmlns:a16="http://schemas.microsoft.com/office/drawing/2014/main" id="{3F3B512D-5A70-7894-6F6C-1237FF5AF538}"/>
              </a:ext>
            </a:extLst>
          </p:cNvPr>
          <p:cNvPicPr>
            <a:picLocks noChangeAspect="1"/>
          </p:cNvPicPr>
          <p:nvPr/>
        </p:nvPicPr>
        <p:blipFill>
          <a:blip r:embed="rId5"/>
          <a:stretch>
            <a:fillRect/>
          </a:stretch>
        </p:blipFill>
        <p:spPr>
          <a:xfrm>
            <a:off x="8340390" y="3686670"/>
            <a:ext cx="2587665" cy="1147015"/>
          </a:xfrm>
          <a:prstGeom prst="rect">
            <a:avLst/>
          </a:prstGeom>
        </p:spPr>
      </p:pic>
      <p:sp>
        <p:nvSpPr>
          <p:cNvPr id="11" name="Content Placeholder 2">
            <a:extLst>
              <a:ext uri="{FF2B5EF4-FFF2-40B4-BE49-F238E27FC236}">
                <a16:creationId xmlns:a16="http://schemas.microsoft.com/office/drawing/2014/main" id="{89D7C83C-B146-C632-C1A5-D3CEB99F38F3}"/>
              </a:ext>
            </a:extLst>
          </p:cNvPr>
          <p:cNvSpPr txBox="1">
            <a:spLocks/>
          </p:cNvSpPr>
          <p:nvPr/>
        </p:nvSpPr>
        <p:spPr>
          <a:xfrm>
            <a:off x="8569973" y="4939572"/>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Carrot-Zhang </a:t>
            </a:r>
            <a:r>
              <a:rPr lang="en-MX" sz="1600" i="1" dirty="0">
                <a:latin typeface="Galvji" panose="020B0504020202020204" pitchFamily="34" charset="77"/>
              </a:rPr>
              <a:t>et al </a:t>
            </a:r>
            <a:r>
              <a:rPr lang="en-MX" sz="1600" dirty="0">
                <a:latin typeface="Galvji" panose="020B0504020202020204" pitchFamily="34" charset="77"/>
              </a:rPr>
              <a:t>(2021)</a:t>
            </a:r>
          </a:p>
        </p:txBody>
      </p:sp>
      <p:pic>
        <p:nvPicPr>
          <p:cNvPr id="3074" name="Picture 2" descr="figure 1">
            <a:extLst>
              <a:ext uri="{FF2B5EF4-FFF2-40B4-BE49-F238E27FC236}">
                <a16:creationId xmlns:a16="http://schemas.microsoft.com/office/drawing/2014/main" id="{8AFE6369-FEF8-5E0E-65EE-BD154F4AF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78" y="2597467"/>
            <a:ext cx="3351865" cy="25640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96A0429-4E32-D8B7-FDAA-EA152BAD4238}"/>
              </a:ext>
            </a:extLst>
          </p:cNvPr>
          <p:cNvSpPr/>
          <p:nvPr/>
        </p:nvSpPr>
        <p:spPr>
          <a:xfrm>
            <a:off x="3693408" y="2231654"/>
            <a:ext cx="215153" cy="383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3" name="Content Placeholder 2">
            <a:extLst>
              <a:ext uri="{FF2B5EF4-FFF2-40B4-BE49-F238E27FC236}">
                <a16:creationId xmlns:a16="http://schemas.microsoft.com/office/drawing/2014/main" id="{52385707-E8E5-DA1B-D9EE-31912834012D}"/>
              </a:ext>
            </a:extLst>
          </p:cNvPr>
          <p:cNvSpPr txBox="1">
            <a:spLocks/>
          </p:cNvSpPr>
          <p:nvPr/>
        </p:nvSpPr>
        <p:spPr>
          <a:xfrm>
            <a:off x="105187" y="1807509"/>
            <a:ext cx="3526763" cy="63575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Prostate cancer in men of African ancestry</a:t>
            </a:r>
          </a:p>
        </p:txBody>
      </p:sp>
      <p:sp>
        <p:nvSpPr>
          <p:cNvPr id="15" name="Content Placeholder 2">
            <a:extLst>
              <a:ext uri="{FF2B5EF4-FFF2-40B4-BE49-F238E27FC236}">
                <a16:creationId xmlns:a16="http://schemas.microsoft.com/office/drawing/2014/main" id="{D273AEE4-D9BB-9D1B-B0C6-DE2E157B8C49}"/>
              </a:ext>
            </a:extLst>
          </p:cNvPr>
          <p:cNvSpPr txBox="1">
            <a:spLocks/>
          </p:cNvSpPr>
          <p:nvPr/>
        </p:nvSpPr>
        <p:spPr>
          <a:xfrm>
            <a:off x="577990" y="5997092"/>
            <a:ext cx="2723535"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Ancestry-specific genetic risk factors</a:t>
            </a:r>
          </a:p>
        </p:txBody>
      </p:sp>
      <p:sp>
        <p:nvSpPr>
          <p:cNvPr id="16" name="Content Placeholder 2">
            <a:extLst>
              <a:ext uri="{FF2B5EF4-FFF2-40B4-BE49-F238E27FC236}">
                <a16:creationId xmlns:a16="http://schemas.microsoft.com/office/drawing/2014/main" id="{27EE68BC-BA49-67FC-3F39-12B84B591558}"/>
              </a:ext>
            </a:extLst>
          </p:cNvPr>
          <p:cNvSpPr txBox="1">
            <a:spLocks/>
          </p:cNvSpPr>
          <p:nvPr/>
        </p:nvSpPr>
        <p:spPr>
          <a:xfrm>
            <a:off x="4298503" y="5997092"/>
            <a:ext cx="3225864"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Differing environmental exposures</a:t>
            </a:r>
          </a:p>
        </p:txBody>
      </p:sp>
      <p:sp>
        <p:nvSpPr>
          <p:cNvPr id="17" name="Content Placeholder 2">
            <a:extLst>
              <a:ext uri="{FF2B5EF4-FFF2-40B4-BE49-F238E27FC236}">
                <a16:creationId xmlns:a16="http://schemas.microsoft.com/office/drawing/2014/main" id="{FA653FF6-48F6-6ADE-C804-C17813375992}"/>
              </a:ext>
            </a:extLst>
          </p:cNvPr>
          <p:cNvSpPr txBox="1">
            <a:spLocks/>
          </p:cNvSpPr>
          <p:nvPr/>
        </p:nvSpPr>
        <p:spPr>
          <a:xfrm>
            <a:off x="7974369" y="5997092"/>
            <a:ext cx="3909883"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Correlation between ancestry and genomic profile</a:t>
            </a:r>
          </a:p>
        </p:txBody>
      </p:sp>
      <p:sp>
        <p:nvSpPr>
          <p:cNvPr id="18" name="Content Placeholder 2">
            <a:extLst>
              <a:ext uri="{FF2B5EF4-FFF2-40B4-BE49-F238E27FC236}">
                <a16:creationId xmlns:a16="http://schemas.microsoft.com/office/drawing/2014/main" id="{A293B6BC-776F-63E0-DC58-70997641A421}"/>
              </a:ext>
            </a:extLst>
          </p:cNvPr>
          <p:cNvSpPr txBox="1">
            <a:spLocks/>
          </p:cNvSpPr>
          <p:nvPr/>
        </p:nvSpPr>
        <p:spPr>
          <a:xfrm>
            <a:off x="4145521"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Genomic profiling</a:t>
            </a:r>
          </a:p>
        </p:txBody>
      </p:sp>
      <p:sp>
        <p:nvSpPr>
          <p:cNvPr id="19" name="Content Placeholder 2">
            <a:extLst>
              <a:ext uri="{FF2B5EF4-FFF2-40B4-BE49-F238E27FC236}">
                <a16:creationId xmlns:a16="http://schemas.microsoft.com/office/drawing/2014/main" id="{C6EDF528-2B2A-FF0F-4A31-30E11F2E2E2C}"/>
              </a:ext>
            </a:extLst>
          </p:cNvPr>
          <p:cNvSpPr txBox="1">
            <a:spLocks/>
          </p:cNvSpPr>
          <p:nvPr/>
        </p:nvSpPr>
        <p:spPr>
          <a:xfrm>
            <a:off x="185625"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Germline predisposition</a:t>
            </a:r>
          </a:p>
        </p:txBody>
      </p:sp>
      <p:sp>
        <p:nvSpPr>
          <p:cNvPr id="20" name="Content Placeholder 2">
            <a:extLst>
              <a:ext uri="{FF2B5EF4-FFF2-40B4-BE49-F238E27FC236}">
                <a16:creationId xmlns:a16="http://schemas.microsoft.com/office/drawing/2014/main" id="{3E5D73B8-891C-7A09-DAC7-129B201412E6}"/>
              </a:ext>
            </a:extLst>
          </p:cNvPr>
          <p:cNvSpPr txBox="1">
            <a:spLocks/>
          </p:cNvSpPr>
          <p:nvPr/>
        </p:nvSpPr>
        <p:spPr>
          <a:xfrm>
            <a:off x="8133827"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Correlation analyses</a:t>
            </a:r>
          </a:p>
        </p:txBody>
      </p:sp>
      <p:sp>
        <p:nvSpPr>
          <p:cNvPr id="34" name="Rectangle 33">
            <a:extLst>
              <a:ext uri="{FF2B5EF4-FFF2-40B4-BE49-F238E27FC236}">
                <a16:creationId xmlns:a16="http://schemas.microsoft.com/office/drawing/2014/main" id="{8608F9AE-69D5-0B18-8D41-A4629C536974}"/>
              </a:ext>
            </a:extLst>
          </p:cNvPr>
          <p:cNvSpPr/>
          <p:nvPr/>
        </p:nvSpPr>
        <p:spPr>
          <a:xfrm>
            <a:off x="11790289" y="3160060"/>
            <a:ext cx="307583" cy="241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1" name="Down Arrow 50">
            <a:extLst>
              <a:ext uri="{FF2B5EF4-FFF2-40B4-BE49-F238E27FC236}">
                <a16:creationId xmlns:a16="http://schemas.microsoft.com/office/drawing/2014/main" id="{F4BA6181-74CB-AE45-9227-10EA76150562}"/>
              </a:ext>
            </a:extLst>
          </p:cNvPr>
          <p:cNvSpPr/>
          <p:nvPr/>
        </p:nvSpPr>
        <p:spPr>
          <a:xfrm>
            <a:off x="1787886" y="5595883"/>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2" name="Down Arrow 51">
            <a:extLst>
              <a:ext uri="{FF2B5EF4-FFF2-40B4-BE49-F238E27FC236}">
                <a16:creationId xmlns:a16="http://schemas.microsoft.com/office/drawing/2014/main" id="{37938AC7-F2D4-912C-FECD-45A58BDBB785}"/>
              </a:ext>
            </a:extLst>
          </p:cNvPr>
          <p:cNvSpPr/>
          <p:nvPr/>
        </p:nvSpPr>
        <p:spPr>
          <a:xfrm>
            <a:off x="5783469" y="5595883"/>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7" name="Down Arrow 56">
            <a:extLst>
              <a:ext uri="{FF2B5EF4-FFF2-40B4-BE49-F238E27FC236}">
                <a16:creationId xmlns:a16="http://schemas.microsoft.com/office/drawing/2014/main" id="{8B2CBD8F-966A-F2F8-5F30-58E0B591F5DB}"/>
              </a:ext>
            </a:extLst>
          </p:cNvPr>
          <p:cNvSpPr/>
          <p:nvPr/>
        </p:nvSpPr>
        <p:spPr>
          <a:xfrm>
            <a:off x="9803991" y="5595883"/>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027" name="Rectangle 1026">
            <a:extLst>
              <a:ext uri="{FF2B5EF4-FFF2-40B4-BE49-F238E27FC236}">
                <a16:creationId xmlns:a16="http://schemas.microsoft.com/office/drawing/2014/main" id="{B6F45C2D-5AD9-5ADF-83E8-9FB117717487}"/>
              </a:ext>
            </a:extLst>
          </p:cNvPr>
          <p:cNvSpPr/>
          <p:nvPr/>
        </p:nvSpPr>
        <p:spPr>
          <a:xfrm>
            <a:off x="3740157" y="1165013"/>
            <a:ext cx="8451843" cy="5692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3" name="Rectangle 2">
            <a:extLst>
              <a:ext uri="{FF2B5EF4-FFF2-40B4-BE49-F238E27FC236}">
                <a16:creationId xmlns:a16="http://schemas.microsoft.com/office/drawing/2014/main" id="{2293B8B0-B744-0740-FEA9-60BE35830E58}"/>
              </a:ext>
            </a:extLst>
          </p:cNvPr>
          <p:cNvSpPr/>
          <p:nvPr/>
        </p:nvSpPr>
        <p:spPr>
          <a:xfrm>
            <a:off x="81210" y="5552822"/>
            <a:ext cx="3574716" cy="114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22" name="Rectangle 21">
            <a:extLst>
              <a:ext uri="{FF2B5EF4-FFF2-40B4-BE49-F238E27FC236}">
                <a16:creationId xmlns:a16="http://schemas.microsoft.com/office/drawing/2014/main" id="{02FABFE0-B893-DFCE-F08C-2B9222B0A41F}"/>
              </a:ext>
            </a:extLst>
          </p:cNvPr>
          <p:cNvSpPr/>
          <p:nvPr/>
        </p:nvSpPr>
        <p:spPr>
          <a:xfrm>
            <a:off x="185625" y="3361459"/>
            <a:ext cx="174139" cy="881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21" name="Content Placeholder 2">
            <a:extLst>
              <a:ext uri="{FF2B5EF4-FFF2-40B4-BE49-F238E27FC236}">
                <a16:creationId xmlns:a16="http://schemas.microsoft.com/office/drawing/2014/main" id="{B30B83FA-63FB-E51B-6460-3358FC1B2837}"/>
              </a:ext>
            </a:extLst>
          </p:cNvPr>
          <p:cNvSpPr txBox="1">
            <a:spLocks/>
          </p:cNvSpPr>
          <p:nvPr/>
        </p:nvSpPr>
        <p:spPr>
          <a:xfrm rot="16200000">
            <a:off x="-981896" y="3515356"/>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067" dirty="0">
                <a:latin typeface="Galvji" panose="020B0504020202020204" pitchFamily="34" charset="77"/>
              </a:rPr>
              <a:t>-log</a:t>
            </a:r>
            <a:r>
              <a:rPr lang="en-MX" sz="1067" baseline="-25000" dirty="0">
                <a:latin typeface="Galvji" panose="020B0504020202020204" pitchFamily="34" charset="77"/>
              </a:rPr>
              <a:t>10</a:t>
            </a:r>
            <a:r>
              <a:rPr lang="en-MX" sz="1067" i="1" dirty="0">
                <a:latin typeface="Galvji" panose="020B0504020202020204" pitchFamily="34" charset="77"/>
              </a:rPr>
              <a:t>P</a:t>
            </a:r>
          </a:p>
        </p:txBody>
      </p:sp>
      <p:sp>
        <p:nvSpPr>
          <p:cNvPr id="23" name="Rectangle 22">
            <a:extLst>
              <a:ext uri="{FF2B5EF4-FFF2-40B4-BE49-F238E27FC236}">
                <a16:creationId xmlns:a16="http://schemas.microsoft.com/office/drawing/2014/main" id="{15022302-3C9D-AE0F-01CB-C65B7B20CD4F}"/>
              </a:ext>
            </a:extLst>
          </p:cNvPr>
          <p:cNvSpPr/>
          <p:nvPr/>
        </p:nvSpPr>
        <p:spPr>
          <a:xfrm>
            <a:off x="1469037" y="5067076"/>
            <a:ext cx="1009337" cy="94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24" name="Content Placeholder 2">
            <a:extLst>
              <a:ext uri="{FF2B5EF4-FFF2-40B4-BE49-F238E27FC236}">
                <a16:creationId xmlns:a16="http://schemas.microsoft.com/office/drawing/2014/main" id="{7D2E8EB6-B795-02F1-F76C-3C63FBDD5746}"/>
              </a:ext>
            </a:extLst>
          </p:cNvPr>
          <p:cNvSpPr txBox="1">
            <a:spLocks/>
          </p:cNvSpPr>
          <p:nvPr/>
        </p:nvSpPr>
        <p:spPr>
          <a:xfrm>
            <a:off x="681613" y="4984997"/>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067" dirty="0">
                <a:latin typeface="Galvji" panose="020B0504020202020204" pitchFamily="34" charset="77"/>
              </a:rPr>
              <a:t>Chromosome</a:t>
            </a:r>
            <a:endParaRPr lang="en-MX" sz="1067" i="1" dirty="0">
              <a:latin typeface="Galvji" panose="020B0504020202020204" pitchFamily="34" charset="77"/>
            </a:endParaRPr>
          </a:p>
        </p:txBody>
      </p:sp>
      <p:sp>
        <p:nvSpPr>
          <p:cNvPr id="25" name="Content Placeholder 2">
            <a:extLst>
              <a:ext uri="{FF2B5EF4-FFF2-40B4-BE49-F238E27FC236}">
                <a16:creationId xmlns:a16="http://schemas.microsoft.com/office/drawing/2014/main" id="{F5289687-0E70-461E-9641-17A7A60686AC}"/>
              </a:ext>
            </a:extLst>
          </p:cNvPr>
          <p:cNvSpPr txBox="1">
            <a:spLocks/>
          </p:cNvSpPr>
          <p:nvPr/>
        </p:nvSpPr>
        <p:spPr>
          <a:xfrm>
            <a:off x="552383" y="5205072"/>
            <a:ext cx="2723535" cy="4598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Freedman </a:t>
            </a:r>
            <a:r>
              <a:rPr lang="en-MX" sz="1600" i="1" dirty="0">
                <a:latin typeface="Galvji" panose="020B0504020202020204" pitchFamily="34" charset="77"/>
              </a:rPr>
              <a:t>et al </a:t>
            </a:r>
            <a:r>
              <a:rPr lang="en-MX" sz="1600" dirty="0">
                <a:latin typeface="Galvji" panose="020B0504020202020204" pitchFamily="34" charset="77"/>
              </a:rPr>
              <a:t>(2006)</a:t>
            </a:r>
            <a:br>
              <a:rPr lang="en-MX" sz="1600" dirty="0">
                <a:latin typeface="Galvji" panose="020B0504020202020204" pitchFamily="34" charset="77"/>
              </a:rPr>
            </a:br>
            <a:r>
              <a:rPr lang="en-MX" sz="1600" dirty="0">
                <a:latin typeface="Galvji" panose="020B0504020202020204" pitchFamily="34" charset="77"/>
              </a:rPr>
              <a:t>Haiman </a:t>
            </a:r>
            <a:r>
              <a:rPr lang="en-MX" sz="1600" i="1" dirty="0">
                <a:latin typeface="Galvji" panose="020B0504020202020204" pitchFamily="34" charset="77"/>
              </a:rPr>
              <a:t>et al </a:t>
            </a:r>
            <a:r>
              <a:rPr lang="en-MX" sz="1600" dirty="0">
                <a:latin typeface="Galvji" panose="020B0504020202020204" pitchFamily="34" charset="77"/>
              </a:rPr>
              <a:t>(2011)</a:t>
            </a:r>
          </a:p>
        </p:txBody>
      </p:sp>
    </p:spTree>
    <p:extLst>
      <p:ext uri="{BB962C8B-B14F-4D97-AF65-F5344CB8AC3E}">
        <p14:creationId xmlns:p14="http://schemas.microsoft.com/office/powerpoint/2010/main" val="658616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00305-D5A7-1EA5-AEFC-141DD3C1CF4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250745-CD4E-AC29-14F1-5147CE5D46A9}"/>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6" name="Content Placeholder 2">
            <a:extLst>
              <a:ext uri="{FF2B5EF4-FFF2-40B4-BE49-F238E27FC236}">
                <a16:creationId xmlns:a16="http://schemas.microsoft.com/office/drawing/2014/main" id="{FF95690E-EBF1-F6A0-DADD-AE6A44325E46}"/>
              </a:ext>
            </a:extLst>
          </p:cNvPr>
          <p:cNvSpPr>
            <a:spLocks noGrp="1"/>
          </p:cNvSpPr>
          <p:nvPr>
            <p:ph idx="1"/>
          </p:nvPr>
        </p:nvSpPr>
        <p:spPr>
          <a:xfrm>
            <a:off x="838200" y="1331630"/>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Global South </a:t>
            </a:r>
            <a:r>
              <a:rPr lang="es-ES" dirty="0" err="1">
                <a:latin typeface="+mj-lt"/>
              </a:rPr>
              <a:t>teams</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Global South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Global South-led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2" name="Rectangle 1">
            <a:extLst>
              <a:ext uri="{FF2B5EF4-FFF2-40B4-BE49-F238E27FC236}">
                <a16:creationId xmlns:a16="http://schemas.microsoft.com/office/drawing/2014/main" id="{BD49D699-B0B9-8CD5-573B-E7108E2E9D3B}"/>
              </a:ext>
            </a:extLst>
          </p:cNvPr>
          <p:cNvSpPr/>
          <p:nvPr/>
        </p:nvSpPr>
        <p:spPr>
          <a:xfrm>
            <a:off x="274320" y="5266267"/>
            <a:ext cx="11506200" cy="98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265375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23C74-3656-D520-6B53-59C5142BD18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40E85D9-F367-4A33-2732-AD83F5D56B11}"/>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6" name="Content Placeholder 2">
            <a:extLst>
              <a:ext uri="{FF2B5EF4-FFF2-40B4-BE49-F238E27FC236}">
                <a16:creationId xmlns:a16="http://schemas.microsoft.com/office/drawing/2014/main" id="{F4A13EB6-71F5-9C9B-37F2-5B8AF7E67CDF}"/>
              </a:ext>
            </a:extLst>
          </p:cNvPr>
          <p:cNvSpPr>
            <a:spLocks noGrp="1"/>
          </p:cNvSpPr>
          <p:nvPr>
            <p:ph idx="1"/>
          </p:nvPr>
        </p:nvSpPr>
        <p:spPr>
          <a:xfrm>
            <a:off x="838200" y="1331630"/>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Global South </a:t>
            </a:r>
            <a:r>
              <a:rPr lang="es-ES" dirty="0" err="1">
                <a:latin typeface="+mj-lt"/>
              </a:rPr>
              <a:t>teams</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Global South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Global South-led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2" name="Rectangle 1">
            <a:extLst>
              <a:ext uri="{FF2B5EF4-FFF2-40B4-BE49-F238E27FC236}">
                <a16:creationId xmlns:a16="http://schemas.microsoft.com/office/drawing/2014/main" id="{BCB8BC72-582F-BB8E-779E-5372E753E6B1}"/>
              </a:ext>
            </a:extLst>
          </p:cNvPr>
          <p:cNvSpPr/>
          <p:nvPr/>
        </p:nvSpPr>
        <p:spPr>
          <a:xfrm>
            <a:off x="274320" y="5266267"/>
            <a:ext cx="11506200" cy="98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3" name="Picture 2" descr="Discover the latest clinical knowledge and opinion | BMJ Journals">
            <a:extLst>
              <a:ext uri="{FF2B5EF4-FFF2-40B4-BE49-F238E27FC236}">
                <a16:creationId xmlns:a16="http://schemas.microsoft.com/office/drawing/2014/main" id="{B824271B-9D3C-7321-1F57-6309CC33A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524" y="4618990"/>
            <a:ext cx="3630068" cy="953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and white logo&#10;&#10;Description automatically generated">
            <a:extLst>
              <a:ext uri="{FF2B5EF4-FFF2-40B4-BE49-F238E27FC236}">
                <a16:creationId xmlns:a16="http://schemas.microsoft.com/office/drawing/2014/main" id="{25F53033-8C01-5BF7-05D4-16D8738E33C8}"/>
              </a:ext>
            </a:extLst>
          </p:cNvPr>
          <p:cNvPicPr>
            <a:picLocks noChangeAspect="1"/>
          </p:cNvPicPr>
          <p:nvPr/>
        </p:nvPicPr>
        <p:blipFill>
          <a:blip r:embed="rId4"/>
          <a:stretch>
            <a:fillRect/>
          </a:stretch>
        </p:blipFill>
        <p:spPr>
          <a:xfrm>
            <a:off x="8102111" y="4618990"/>
            <a:ext cx="1603038" cy="907380"/>
          </a:xfrm>
          <a:prstGeom prst="rect">
            <a:avLst/>
          </a:prstGeom>
        </p:spPr>
      </p:pic>
      <p:pic>
        <p:nvPicPr>
          <p:cNvPr id="5" name="Picture 4" descr="A close-up of a logo&#10;&#10;Description automatically generated">
            <a:extLst>
              <a:ext uri="{FF2B5EF4-FFF2-40B4-BE49-F238E27FC236}">
                <a16:creationId xmlns:a16="http://schemas.microsoft.com/office/drawing/2014/main" id="{8531988D-21E1-D7DB-6A12-9C0EF08A136A}"/>
              </a:ext>
            </a:extLst>
          </p:cNvPr>
          <p:cNvPicPr>
            <a:picLocks noChangeAspect="1"/>
          </p:cNvPicPr>
          <p:nvPr/>
        </p:nvPicPr>
        <p:blipFill>
          <a:blip r:embed="rId5"/>
          <a:stretch>
            <a:fillRect/>
          </a:stretch>
        </p:blipFill>
        <p:spPr>
          <a:xfrm>
            <a:off x="8102111" y="5616545"/>
            <a:ext cx="2590800" cy="1003300"/>
          </a:xfrm>
          <a:prstGeom prst="rect">
            <a:avLst/>
          </a:prstGeom>
        </p:spPr>
      </p:pic>
      <p:pic>
        <p:nvPicPr>
          <p:cNvPr id="7" name="Picture 6" descr="A close-up of a sign&#10;&#10;Description automatically generated">
            <a:extLst>
              <a:ext uri="{FF2B5EF4-FFF2-40B4-BE49-F238E27FC236}">
                <a16:creationId xmlns:a16="http://schemas.microsoft.com/office/drawing/2014/main" id="{A80C7377-F4F3-7319-1127-E9432E4E1D34}"/>
              </a:ext>
            </a:extLst>
          </p:cNvPr>
          <p:cNvPicPr>
            <a:picLocks noChangeAspect="1"/>
          </p:cNvPicPr>
          <p:nvPr/>
        </p:nvPicPr>
        <p:blipFill>
          <a:blip r:embed="rId6"/>
          <a:stretch>
            <a:fillRect/>
          </a:stretch>
        </p:blipFill>
        <p:spPr>
          <a:xfrm>
            <a:off x="1685847" y="5572090"/>
            <a:ext cx="2696135" cy="1032562"/>
          </a:xfrm>
          <a:prstGeom prst="rect">
            <a:avLst/>
          </a:prstGeom>
        </p:spPr>
      </p:pic>
      <p:pic>
        <p:nvPicPr>
          <p:cNvPr id="9" name="Picture 8" descr="A white text on a black background&#10;&#10;Description automatically generated">
            <a:extLst>
              <a:ext uri="{FF2B5EF4-FFF2-40B4-BE49-F238E27FC236}">
                <a16:creationId xmlns:a16="http://schemas.microsoft.com/office/drawing/2014/main" id="{4F2DC5E8-9CED-78D7-70EF-536769F47F70}"/>
              </a:ext>
            </a:extLst>
          </p:cNvPr>
          <p:cNvPicPr>
            <a:picLocks noChangeAspect="1"/>
          </p:cNvPicPr>
          <p:nvPr/>
        </p:nvPicPr>
        <p:blipFill>
          <a:blip r:embed="rId7"/>
          <a:stretch>
            <a:fillRect/>
          </a:stretch>
        </p:blipFill>
        <p:spPr>
          <a:xfrm>
            <a:off x="4630793" y="5672804"/>
            <a:ext cx="2930413" cy="928448"/>
          </a:xfrm>
          <a:prstGeom prst="rect">
            <a:avLst/>
          </a:prstGeom>
        </p:spPr>
      </p:pic>
    </p:spTree>
    <p:extLst>
      <p:ext uri="{BB962C8B-B14F-4D97-AF65-F5344CB8AC3E}">
        <p14:creationId xmlns:p14="http://schemas.microsoft.com/office/powerpoint/2010/main" val="1890211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0DC1-C47B-0E54-8A55-9E0F39E0218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7CF8694-30FA-552B-0D3B-A4CF8EF6D918}"/>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6" name="Content Placeholder 2">
            <a:extLst>
              <a:ext uri="{FF2B5EF4-FFF2-40B4-BE49-F238E27FC236}">
                <a16:creationId xmlns:a16="http://schemas.microsoft.com/office/drawing/2014/main" id="{9AC411EB-089B-C331-56CF-5D2BC9740A5C}"/>
              </a:ext>
            </a:extLst>
          </p:cNvPr>
          <p:cNvSpPr>
            <a:spLocks noGrp="1"/>
          </p:cNvSpPr>
          <p:nvPr>
            <p:ph idx="1"/>
          </p:nvPr>
        </p:nvSpPr>
        <p:spPr>
          <a:xfrm>
            <a:off x="838200" y="1331630"/>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Global South </a:t>
            </a:r>
            <a:r>
              <a:rPr lang="es-ES" dirty="0" err="1">
                <a:latin typeface="+mj-lt"/>
              </a:rPr>
              <a:t>teams</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Global South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Global South-led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Global South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2" name="Rectangle 1">
            <a:extLst>
              <a:ext uri="{FF2B5EF4-FFF2-40B4-BE49-F238E27FC236}">
                <a16:creationId xmlns:a16="http://schemas.microsoft.com/office/drawing/2014/main" id="{C7660DF0-5C26-B2C3-1CAF-689431B1CA8E}"/>
              </a:ext>
            </a:extLst>
          </p:cNvPr>
          <p:cNvSpPr/>
          <p:nvPr/>
        </p:nvSpPr>
        <p:spPr>
          <a:xfrm flipV="1">
            <a:off x="274320" y="6255352"/>
            <a:ext cx="115062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3426986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How can we solve it? </a:t>
            </a:r>
            <a:endParaRPr lang="en-MX" sz="3200" dirty="0">
              <a:latin typeface="Euphemia UCAS" panose="020B0503040102020104" pitchFamily="34" charset="-79"/>
              <a:cs typeface="Euphemia UCAS" panose="020B0503040102020104" pitchFamily="34" charset="-79"/>
            </a:endParaRPr>
          </a:p>
        </p:txBody>
      </p:sp>
      <p:sp>
        <p:nvSpPr>
          <p:cNvPr id="6" name="Content Placeholder 2">
            <a:extLst>
              <a:ext uri="{FF2B5EF4-FFF2-40B4-BE49-F238E27FC236}">
                <a16:creationId xmlns:a16="http://schemas.microsoft.com/office/drawing/2014/main" id="{C4D8CA17-8C9E-CDCB-ABEC-8B175E63A5DB}"/>
              </a:ext>
            </a:extLst>
          </p:cNvPr>
          <p:cNvSpPr>
            <a:spLocks noGrp="1"/>
          </p:cNvSpPr>
          <p:nvPr>
            <p:ph idx="1"/>
          </p:nvPr>
        </p:nvSpPr>
        <p:spPr>
          <a:xfrm>
            <a:off x="838200" y="1331630"/>
            <a:ext cx="10515600" cy="4923723"/>
          </a:xfrm>
        </p:spPr>
        <p:txBody>
          <a:bodyPr>
            <a:normAutofit lnSpcReduction="10000"/>
          </a:bodyPr>
          <a:lstStyle/>
          <a:p>
            <a:pPr>
              <a:buFont typeface="Wingdings" pitchFamily="2" charset="2"/>
              <a:buChar char="q"/>
            </a:pPr>
            <a:r>
              <a:rPr lang="es-ES" dirty="0">
                <a:latin typeface="+mj-lt"/>
              </a:rPr>
              <a:t> </a:t>
            </a:r>
            <a:r>
              <a:rPr lang="es-ES" dirty="0" err="1">
                <a:latin typeface="+mj-lt"/>
              </a:rPr>
              <a:t>Channel</a:t>
            </a:r>
            <a:r>
              <a:rPr lang="es-ES" dirty="0">
                <a:latin typeface="+mj-lt"/>
              </a:rPr>
              <a:t> more </a:t>
            </a:r>
            <a:r>
              <a:rPr lang="es-ES" dirty="0" err="1">
                <a:latin typeface="+mj-lt"/>
              </a:rPr>
              <a:t>funding</a:t>
            </a:r>
            <a:r>
              <a:rPr lang="es-ES" dirty="0">
                <a:latin typeface="+mj-lt"/>
              </a:rPr>
              <a:t> </a:t>
            </a:r>
            <a:r>
              <a:rPr lang="es-ES" dirty="0" err="1">
                <a:latin typeface="+mj-lt"/>
              </a:rPr>
              <a:t>to</a:t>
            </a:r>
            <a:r>
              <a:rPr lang="es-ES" dirty="0">
                <a:latin typeface="+mj-lt"/>
              </a:rPr>
              <a:t> </a:t>
            </a:r>
            <a:r>
              <a:rPr lang="es-ES" dirty="0" err="1">
                <a:latin typeface="+mj-lt"/>
              </a:rPr>
              <a:t>Latin</a:t>
            </a:r>
            <a:r>
              <a:rPr lang="es-ES" dirty="0">
                <a:latin typeface="+mj-lt"/>
              </a:rPr>
              <a:t> American-led </a:t>
            </a:r>
            <a:r>
              <a:rPr lang="es-ES" dirty="0" err="1">
                <a:latin typeface="+mj-lt"/>
              </a:rPr>
              <a:t>teams</a:t>
            </a:r>
            <a:endParaRPr lang="es-ES" dirty="0">
              <a:latin typeface="+mj-lt"/>
            </a:endParaRPr>
          </a:p>
          <a:p>
            <a:pPr>
              <a:buFont typeface="Wingdings" pitchFamily="2" charset="2"/>
              <a:buChar char="q"/>
            </a:pPr>
            <a:r>
              <a:rPr lang="es-ES" dirty="0">
                <a:latin typeface="+mj-lt"/>
              </a:rPr>
              <a:t> </a:t>
            </a:r>
            <a:r>
              <a:rPr lang="es-ES" dirty="0" err="1">
                <a:latin typeface="+mj-lt"/>
              </a:rPr>
              <a:t>Promote</a:t>
            </a:r>
            <a:r>
              <a:rPr lang="es-ES" dirty="0">
                <a:latin typeface="+mj-lt"/>
              </a:rPr>
              <a:t> (and </a:t>
            </a:r>
            <a:r>
              <a:rPr lang="es-ES" dirty="0" err="1">
                <a:latin typeface="+mj-lt"/>
              </a:rPr>
              <a:t>demand</a:t>
            </a:r>
            <a:r>
              <a:rPr lang="es-ES" dirty="0">
                <a:latin typeface="+mj-lt"/>
              </a:rPr>
              <a:t>) </a:t>
            </a:r>
            <a:r>
              <a:rPr lang="es-ES" dirty="0" err="1">
                <a:latin typeface="+mj-lt"/>
              </a:rPr>
              <a:t>equitable</a:t>
            </a:r>
            <a:r>
              <a:rPr lang="es-ES" dirty="0">
                <a:latin typeface="+mj-lt"/>
              </a:rPr>
              <a:t> </a:t>
            </a:r>
            <a:r>
              <a:rPr lang="es-ES" dirty="0" err="1">
                <a:latin typeface="+mj-lt"/>
              </a:rPr>
              <a:t>research</a:t>
            </a:r>
            <a:r>
              <a:rPr lang="es-ES" dirty="0">
                <a:latin typeface="+mj-lt"/>
              </a:rPr>
              <a:t> </a:t>
            </a:r>
            <a:r>
              <a:rPr lang="es-ES" dirty="0" err="1">
                <a:latin typeface="+mj-lt"/>
              </a:rPr>
              <a:t>partnerships</a:t>
            </a:r>
            <a:endParaRPr lang="es-ES" dirty="0">
              <a:latin typeface="+mj-lt"/>
            </a:endParaRPr>
          </a:p>
          <a:p>
            <a:pPr lvl="1">
              <a:buFont typeface="Wingdings" pitchFamily="2" charset="2"/>
              <a:buChar char="q"/>
            </a:pPr>
            <a:r>
              <a:rPr lang="es-ES" dirty="0">
                <a:latin typeface="+mj-lt"/>
              </a:rPr>
              <a:t> </a:t>
            </a:r>
            <a:r>
              <a:rPr lang="es-ES" dirty="0" err="1">
                <a:latin typeface="+mj-lt"/>
              </a:rPr>
              <a:t>Capacity</a:t>
            </a:r>
            <a:r>
              <a:rPr lang="es-ES" dirty="0">
                <a:latin typeface="+mj-lt"/>
              </a:rPr>
              <a:t> </a:t>
            </a:r>
            <a:r>
              <a:rPr lang="es-ES" dirty="0" err="1">
                <a:latin typeface="+mj-lt"/>
              </a:rPr>
              <a:t>building</a:t>
            </a:r>
            <a:endParaRPr lang="es-ES" dirty="0">
              <a:latin typeface="+mj-lt"/>
            </a:endParaRPr>
          </a:p>
          <a:p>
            <a:pPr lvl="1">
              <a:buFont typeface="Wingdings" pitchFamily="2" charset="2"/>
              <a:buChar char="q"/>
            </a:pPr>
            <a:r>
              <a:rPr lang="es-ES" dirty="0">
                <a:latin typeface="+mj-lt"/>
              </a:rPr>
              <a:t> Training </a:t>
            </a:r>
            <a:r>
              <a:rPr lang="es-ES" dirty="0" err="1">
                <a:latin typeface="+mj-lt"/>
              </a:rPr>
              <a:t>opportunities</a:t>
            </a:r>
            <a:r>
              <a:rPr lang="es-ES" dirty="0">
                <a:latin typeface="+mj-lt"/>
              </a:rPr>
              <a:t> </a:t>
            </a:r>
            <a:r>
              <a:rPr lang="es-ES" dirty="0" err="1">
                <a:latin typeface="+mj-lt"/>
              </a:rPr>
              <a:t>both</a:t>
            </a:r>
            <a:r>
              <a:rPr lang="es-ES" dirty="0">
                <a:latin typeface="+mj-lt"/>
              </a:rPr>
              <a:t> </a:t>
            </a:r>
            <a:r>
              <a:rPr lang="es-ES" dirty="0" err="1">
                <a:latin typeface="+mj-lt"/>
              </a:rPr>
              <a:t>ways</a:t>
            </a:r>
            <a:endParaRPr lang="es-ES" dirty="0">
              <a:latin typeface="+mj-lt"/>
            </a:endParaRPr>
          </a:p>
          <a:p>
            <a:pPr lvl="1">
              <a:buFont typeface="Wingdings" pitchFamily="2" charset="2"/>
              <a:buChar char="q"/>
            </a:pPr>
            <a:r>
              <a:rPr lang="es-ES" dirty="0">
                <a:latin typeface="+mj-lt"/>
              </a:rPr>
              <a:t> </a:t>
            </a:r>
            <a:r>
              <a:rPr lang="es-ES" dirty="0" err="1">
                <a:latin typeface="+mj-lt"/>
              </a:rPr>
              <a:t>Recognition</a:t>
            </a:r>
            <a:r>
              <a:rPr lang="es-ES" dirty="0">
                <a:latin typeface="+mj-lt"/>
              </a:rPr>
              <a:t> </a:t>
            </a:r>
            <a:r>
              <a:rPr lang="es-ES" dirty="0" err="1">
                <a:latin typeface="+mj-lt"/>
              </a:rPr>
              <a:t>of</a:t>
            </a:r>
            <a:r>
              <a:rPr lang="es-ES" dirty="0">
                <a:latin typeface="+mj-lt"/>
              </a:rPr>
              <a:t> </a:t>
            </a:r>
            <a:r>
              <a:rPr lang="es-ES" dirty="0" err="1">
                <a:latin typeface="+mj-lt"/>
              </a:rPr>
              <a:t>experience</a:t>
            </a:r>
            <a:r>
              <a:rPr lang="es-ES" dirty="0">
                <a:latin typeface="+mj-lt"/>
              </a:rPr>
              <a:t> and </a:t>
            </a:r>
            <a:r>
              <a:rPr lang="es-ES" dirty="0" err="1">
                <a:latin typeface="+mj-lt"/>
              </a:rPr>
              <a:t>value</a:t>
            </a:r>
            <a:endParaRPr lang="es-ES" dirty="0">
              <a:latin typeface="+mj-lt"/>
            </a:endParaRPr>
          </a:p>
          <a:p>
            <a:pPr>
              <a:buFont typeface="Wingdings" pitchFamily="2" charset="2"/>
              <a:buChar char="q"/>
            </a:pPr>
            <a:r>
              <a:rPr lang="es-ES" dirty="0">
                <a:latin typeface="+mj-lt"/>
              </a:rPr>
              <a:t> </a:t>
            </a:r>
            <a:r>
              <a:rPr lang="es-ES" dirty="0" err="1">
                <a:latin typeface="+mj-lt"/>
              </a:rPr>
              <a:t>Support</a:t>
            </a:r>
            <a:r>
              <a:rPr lang="es-ES" dirty="0">
                <a:latin typeface="+mj-lt"/>
              </a:rPr>
              <a:t> </a:t>
            </a:r>
            <a:r>
              <a:rPr lang="es-ES" dirty="0" err="1">
                <a:latin typeface="+mj-lt"/>
              </a:rPr>
              <a:t>Latin</a:t>
            </a:r>
            <a:r>
              <a:rPr lang="es-ES" dirty="0">
                <a:latin typeface="+mj-lt"/>
              </a:rPr>
              <a:t> American (and LMIC) </a:t>
            </a:r>
            <a:r>
              <a:rPr lang="es-ES" dirty="0" err="1">
                <a:latin typeface="+mj-lt"/>
              </a:rPr>
              <a:t>partners</a:t>
            </a:r>
            <a:r>
              <a:rPr lang="es-ES" dirty="0">
                <a:latin typeface="+mj-lt"/>
              </a:rPr>
              <a:t> so </a:t>
            </a:r>
            <a:r>
              <a:rPr lang="es-ES" dirty="0" err="1">
                <a:latin typeface="+mj-lt"/>
              </a:rPr>
              <a:t>they</a:t>
            </a:r>
            <a:r>
              <a:rPr lang="es-ES" dirty="0">
                <a:latin typeface="+mj-lt"/>
              </a:rPr>
              <a:t> can </a:t>
            </a:r>
            <a:r>
              <a:rPr lang="es-ES" dirty="0" err="1">
                <a:latin typeface="+mj-lt"/>
              </a:rPr>
              <a:t>meet</a:t>
            </a:r>
            <a:r>
              <a:rPr lang="es-ES" dirty="0">
                <a:latin typeface="+mj-lt"/>
              </a:rPr>
              <a:t> data </a:t>
            </a:r>
            <a:r>
              <a:rPr lang="es-ES" dirty="0" err="1">
                <a:latin typeface="+mj-lt"/>
              </a:rPr>
              <a:t>availability</a:t>
            </a:r>
            <a:r>
              <a:rPr lang="es-ES" dirty="0">
                <a:latin typeface="+mj-lt"/>
              </a:rPr>
              <a:t> </a:t>
            </a:r>
            <a:r>
              <a:rPr lang="es-ES" dirty="0" err="1">
                <a:latin typeface="+mj-lt"/>
              </a:rPr>
              <a:t>requirements</a:t>
            </a:r>
            <a:endParaRPr lang="es-ES" dirty="0">
              <a:latin typeface="+mj-lt"/>
            </a:endParaRPr>
          </a:p>
          <a:p>
            <a:pPr>
              <a:buFont typeface="Wingdings" pitchFamily="2" charset="2"/>
              <a:buChar char="q"/>
            </a:pPr>
            <a:r>
              <a:rPr lang="es-ES" dirty="0">
                <a:latin typeface="+mj-lt"/>
              </a:rPr>
              <a:t> </a:t>
            </a:r>
            <a:r>
              <a:rPr lang="es-ES" dirty="0" err="1">
                <a:latin typeface="+mj-lt"/>
              </a:rPr>
              <a:t>Facilitate</a:t>
            </a:r>
            <a:r>
              <a:rPr lang="es-ES" dirty="0">
                <a:latin typeface="+mj-lt"/>
              </a:rPr>
              <a:t> </a:t>
            </a:r>
            <a:r>
              <a:rPr lang="es-ES" dirty="0" err="1">
                <a:latin typeface="+mj-lt"/>
              </a:rPr>
              <a:t>publishing</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(and LMIC)-led </a:t>
            </a:r>
            <a:r>
              <a:rPr lang="es-ES" dirty="0" err="1">
                <a:latin typeface="+mj-lt"/>
              </a:rPr>
              <a:t>research</a:t>
            </a:r>
            <a:endParaRPr lang="es-ES" dirty="0">
              <a:latin typeface="+mj-lt"/>
            </a:endParaRPr>
          </a:p>
          <a:p>
            <a:pPr lvl="1">
              <a:buFont typeface="Wingdings" pitchFamily="2" charset="2"/>
              <a:buChar char="q"/>
            </a:pPr>
            <a:r>
              <a:rPr lang="es-ES" dirty="0">
                <a:latin typeface="+mj-lt"/>
              </a:rPr>
              <a:t> </a:t>
            </a:r>
            <a:r>
              <a:rPr lang="es-ES" dirty="0" err="1">
                <a:latin typeface="+mj-lt"/>
              </a:rPr>
              <a:t>Journal</a:t>
            </a:r>
            <a:r>
              <a:rPr lang="es-ES" dirty="0">
                <a:latin typeface="+mj-lt"/>
              </a:rPr>
              <a:t> </a:t>
            </a:r>
            <a:r>
              <a:rPr lang="es-ES" dirty="0" err="1">
                <a:latin typeface="+mj-lt"/>
              </a:rPr>
              <a:t>discounts</a:t>
            </a:r>
            <a:endParaRPr lang="es-ES" dirty="0">
              <a:latin typeface="+mj-lt"/>
            </a:endParaRPr>
          </a:p>
          <a:p>
            <a:pPr lvl="1">
              <a:buFont typeface="Wingdings" pitchFamily="2" charset="2"/>
              <a:buChar char="q"/>
            </a:pPr>
            <a:r>
              <a:rPr lang="es-ES" dirty="0">
                <a:latin typeface="+mj-lt"/>
              </a:rPr>
              <a:t> </a:t>
            </a:r>
            <a:r>
              <a:rPr lang="es-ES" dirty="0" err="1">
                <a:latin typeface="+mj-lt"/>
              </a:rPr>
              <a:t>Language</a:t>
            </a:r>
            <a:endParaRPr lang="es-ES" dirty="0">
              <a:latin typeface="+mj-lt"/>
            </a:endParaRPr>
          </a:p>
          <a:p>
            <a:pPr>
              <a:buFont typeface="Wingdings" pitchFamily="2" charset="2"/>
              <a:buChar char="q"/>
            </a:pPr>
            <a:r>
              <a:rPr lang="es-ES" dirty="0">
                <a:latin typeface="+mj-lt"/>
              </a:rPr>
              <a:t> </a:t>
            </a:r>
            <a:r>
              <a:rPr lang="es-ES" dirty="0" err="1">
                <a:latin typeface="+mj-lt"/>
              </a:rPr>
              <a:t>Increase</a:t>
            </a:r>
            <a:r>
              <a:rPr lang="es-ES" dirty="0">
                <a:latin typeface="+mj-lt"/>
              </a:rPr>
              <a:t> </a:t>
            </a:r>
            <a:r>
              <a:rPr lang="es-ES" dirty="0" err="1">
                <a:latin typeface="+mj-lt"/>
              </a:rPr>
              <a:t>representation</a:t>
            </a:r>
            <a:r>
              <a:rPr lang="es-ES" dirty="0">
                <a:latin typeface="+mj-lt"/>
              </a:rPr>
              <a:t> </a:t>
            </a:r>
            <a:r>
              <a:rPr lang="es-ES" dirty="0" err="1">
                <a:latin typeface="+mj-lt"/>
              </a:rPr>
              <a:t>of</a:t>
            </a:r>
            <a:r>
              <a:rPr lang="es-ES" dirty="0">
                <a:latin typeface="+mj-lt"/>
              </a:rPr>
              <a:t> </a:t>
            </a:r>
            <a:r>
              <a:rPr lang="es-ES" dirty="0" err="1">
                <a:latin typeface="+mj-lt"/>
              </a:rPr>
              <a:t>Latin</a:t>
            </a:r>
            <a:r>
              <a:rPr lang="es-ES" dirty="0">
                <a:latin typeface="+mj-lt"/>
              </a:rPr>
              <a:t> American </a:t>
            </a:r>
            <a:r>
              <a:rPr lang="es-ES" dirty="0" err="1">
                <a:latin typeface="+mj-lt"/>
              </a:rPr>
              <a:t>scientists</a:t>
            </a:r>
            <a:r>
              <a:rPr lang="es-ES" dirty="0">
                <a:latin typeface="+mj-lt"/>
              </a:rPr>
              <a:t> at </a:t>
            </a:r>
            <a:r>
              <a:rPr lang="es-ES" dirty="0" err="1">
                <a:latin typeface="+mj-lt"/>
              </a:rPr>
              <a:t>all</a:t>
            </a:r>
            <a:r>
              <a:rPr lang="es-ES" dirty="0">
                <a:latin typeface="+mj-lt"/>
              </a:rPr>
              <a:t> </a:t>
            </a:r>
            <a:r>
              <a:rPr lang="es-ES" dirty="0" err="1">
                <a:latin typeface="+mj-lt"/>
              </a:rPr>
              <a:t>levels</a:t>
            </a:r>
            <a:r>
              <a:rPr lang="es-ES" dirty="0">
                <a:latin typeface="+mj-lt"/>
              </a:rPr>
              <a:t> (in </a:t>
            </a:r>
            <a:r>
              <a:rPr lang="es-ES" dirty="0" err="1">
                <a:latin typeface="+mj-lt"/>
              </a:rPr>
              <a:t>research</a:t>
            </a:r>
            <a:r>
              <a:rPr lang="es-ES" dirty="0">
                <a:latin typeface="+mj-lt"/>
              </a:rPr>
              <a:t> </a:t>
            </a:r>
            <a:r>
              <a:rPr lang="es-ES" dirty="0" err="1">
                <a:latin typeface="+mj-lt"/>
              </a:rPr>
              <a:t>labs</a:t>
            </a:r>
            <a:r>
              <a:rPr lang="es-ES" dirty="0">
                <a:latin typeface="+mj-lt"/>
              </a:rPr>
              <a:t>, in </a:t>
            </a:r>
            <a:r>
              <a:rPr lang="es-ES" dirty="0" err="1">
                <a:latin typeface="+mj-lt"/>
              </a:rPr>
              <a:t>publishing</a:t>
            </a:r>
            <a:r>
              <a:rPr lang="es-ES" dirty="0">
                <a:latin typeface="+mj-lt"/>
              </a:rPr>
              <a:t>, in </a:t>
            </a:r>
            <a:r>
              <a:rPr lang="es-ES" dirty="0" err="1">
                <a:latin typeface="+mj-lt"/>
              </a:rPr>
              <a:t>conferences</a:t>
            </a:r>
            <a:r>
              <a:rPr lang="es-ES" dirty="0">
                <a:latin typeface="+mj-lt"/>
              </a:rPr>
              <a:t>)</a:t>
            </a:r>
          </a:p>
          <a:p>
            <a:pPr marL="0" indent="0">
              <a:buNone/>
            </a:pPr>
            <a:endParaRPr lang="en-MX" dirty="0">
              <a:latin typeface="+mj-lt"/>
            </a:endParaRPr>
          </a:p>
          <a:p>
            <a:pPr>
              <a:buFont typeface="Wingdings" pitchFamily="2" charset="2"/>
              <a:buChar char="q"/>
            </a:pPr>
            <a:endParaRPr lang="en-MX" dirty="0">
              <a:latin typeface="+mj-lt"/>
            </a:endParaRPr>
          </a:p>
        </p:txBody>
      </p:sp>
      <p:sp>
        <p:nvSpPr>
          <p:cNvPr id="2" name="Rectangle 1">
            <a:extLst>
              <a:ext uri="{FF2B5EF4-FFF2-40B4-BE49-F238E27FC236}">
                <a16:creationId xmlns:a16="http://schemas.microsoft.com/office/drawing/2014/main" id="{05C25E5E-7A5C-5B7C-38A6-29EB12354B10}"/>
              </a:ext>
            </a:extLst>
          </p:cNvPr>
          <p:cNvSpPr/>
          <p:nvPr/>
        </p:nvSpPr>
        <p:spPr>
          <a:xfrm>
            <a:off x="274320" y="5303520"/>
            <a:ext cx="11506200" cy="95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7170" name="Picture 2" descr="Discover the latest clinical knowledge and opinion | BMJ Journals">
            <a:extLst>
              <a:ext uri="{FF2B5EF4-FFF2-40B4-BE49-F238E27FC236}">
                <a16:creationId xmlns:a16="http://schemas.microsoft.com/office/drawing/2014/main" id="{B240718A-C4CD-DF22-F887-258B9446F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524" y="4618990"/>
            <a:ext cx="3630068" cy="953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and white logo&#10;&#10;Description automatically generated">
            <a:extLst>
              <a:ext uri="{FF2B5EF4-FFF2-40B4-BE49-F238E27FC236}">
                <a16:creationId xmlns:a16="http://schemas.microsoft.com/office/drawing/2014/main" id="{B27F8FB7-7E53-FDB7-6462-A0E8C123E8E0}"/>
              </a:ext>
            </a:extLst>
          </p:cNvPr>
          <p:cNvPicPr>
            <a:picLocks noChangeAspect="1"/>
          </p:cNvPicPr>
          <p:nvPr/>
        </p:nvPicPr>
        <p:blipFill>
          <a:blip r:embed="rId4"/>
          <a:stretch>
            <a:fillRect/>
          </a:stretch>
        </p:blipFill>
        <p:spPr>
          <a:xfrm>
            <a:off x="8102111" y="4618990"/>
            <a:ext cx="1603038" cy="907380"/>
          </a:xfrm>
          <a:prstGeom prst="rect">
            <a:avLst/>
          </a:prstGeom>
        </p:spPr>
      </p:pic>
      <p:pic>
        <p:nvPicPr>
          <p:cNvPr id="7" name="Picture 6" descr="A close-up of a logo&#10;&#10;Description automatically generated">
            <a:extLst>
              <a:ext uri="{FF2B5EF4-FFF2-40B4-BE49-F238E27FC236}">
                <a16:creationId xmlns:a16="http://schemas.microsoft.com/office/drawing/2014/main" id="{900C617E-2134-F334-495B-2EC97C0A6879}"/>
              </a:ext>
            </a:extLst>
          </p:cNvPr>
          <p:cNvPicPr>
            <a:picLocks noChangeAspect="1"/>
          </p:cNvPicPr>
          <p:nvPr/>
        </p:nvPicPr>
        <p:blipFill>
          <a:blip r:embed="rId5"/>
          <a:stretch>
            <a:fillRect/>
          </a:stretch>
        </p:blipFill>
        <p:spPr>
          <a:xfrm>
            <a:off x="8102111" y="5616545"/>
            <a:ext cx="2590800" cy="1003300"/>
          </a:xfrm>
          <a:prstGeom prst="rect">
            <a:avLst/>
          </a:prstGeom>
        </p:spPr>
      </p:pic>
      <p:pic>
        <p:nvPicPr>
          <p:cNvPr id="10" name="Picture 9" descr="A close-up of a sign&#10;&#10;Description automatically generated">
            <a:extLst>
              <a:ext uri="{FF2B5EF4-FFF2-40B4-BE49-F238E27FC236}">
                <a16:creationId xmlns:a16="http://schemas.microsoft.com/office/drawing/2014/main" id="{206697C2-A1DD-DBD2-E746-92E91F3081EF}"/>
              </a:ext>
            </a:extLst>
          </p:cNvPr>
          <p:cNvPicPr>
            <a:picLocks noChangeAspect="1"/>
          </p:cNvPicPr>
          <p:nvPr/>
        </p:nvPicPr>
        <p:blipFill>
          <a:blip r:embed="rId6"/>
          <a:stretch>
            <a:fillRect/>
          </a:stretch>
        </p:blipFill>
        <p:spPr>
          <a:xfrm>
            <a:off x="1685847" y="5572090"/>
            <a:ext cx="2696135" cy="1032562"/>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CCEAE2BD-2555-E0A9-D0D3-BF00C5DF4D04}"/>
              </a:ext>
            </a:extLst>
          </p:cNvPr>
          <p:cNvPicPr>
            <a:picLocks noChangeAspect="1"/>
          </p:cNvPicPr>
          <p:nvPr/>
        </p:nvPicPr>
        <p:blipFill>
          <a:blip r:embed="rId7"/>
          <a:stretch>
            <a:fillRect/>
          </a:stretch>
        </p:blipFill>
        <p:spPr>
          <a:xfrm>
            <a:off x="4630793" y="5672804"/>
            <a:ext cx="2930413" cy="928448"/>
          </a:xfrm>
          <a:prstGeom prst="rect">
            <a:avLst/>
          </a:prstGeom>
        </p:spPr>
      </p:pic>
    </p:spTree>
    <p:extLst>
      <p:ext uri="{BB962C8B-B14F-4D97-AF65-F5344CB8AC3E}">
        <p14:creationId xmlns:p14="http://schemas.microsoft.com/office/powerpoint/2010/main" val="1692941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8952EC-D140-A223-A1B0-D8A34D31CAE3}"/>
              </a:ext>
            </a:extLst>
          </p:cNvPr>
          <p:cNvSpPr>
            <a:spLocks noGrp="1"/>
          </p:cNvSpPr>
          <p:nvPr>
            <p:ph type="title"/>
          </p:nvPr>
        </p:nvSpPr>
        <p:spPr>
          <a:xfrm>
            <a:off x="1055794" y="721677"/>
            <a:ext cx="10080413" cy="5049203"/>
          </a:xfrm>
        </p:spPr>
        <p:txBody>
          <a:bodyPr>
            <a:normAutofit/>
          </a:bodyPr>
          <a:lstStyle/>
          <a:p>
            <a:pPr algn="ctr">
              <a:lnSpc>
                <a:spcPct val="150000"/>
              </a:lnSpc>
            </a:pPr>
            <a:r>
              <a:rPr lang="en-MX" sz="3600" dirty="0">
                <a:latin typeface="Galvji" panose="020B0504020202020204" pitchFamily="34" charset="77"/>
                <a:cs typeface="Euphemia UCAS" panose="020B0503040102020104" pitchFamily="34" charset="-79"/>
              </a:rPr>
              <a:t>A higher representation of Global South science at all levels (project leadership, published studies, scientific publishing, research conferences) will result in a higher representation of non-European samples in public repositories</a:t>
            </a:r>
          </a:p>
        </p:txBody>
      </p:sp>
    </p:spTree>
    <p:extLst>
      <p:ext uri="{BB962C8B-B14F-4D97-AF65-F5344CB8AC3E}">
        <p14:creationId xmlns:p14="http://schemas.microsoft.com/office/powerpoint/2010/main" val="1739347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D7CF8-FACE-BAB7-545A-387ACCB9B8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54CA3-7F6E-5891-10E6-0B044F7CD3C2}"/>
              </a:ext>
            </a:extLst>
          </p:cNvPr>
          <p:cNvSpPr>
            <a:spLocks noGrp="1"/>
          </p:cNvSpPr>
          <p:nvPr>
            <p:ph type="title"/>
          </p:nvPr>
        </p:nvSpPr>
        <p:spPr/>
        <p:txBody>
          <a:bodyPr/>
          <a:lstStyle/>
          <a:p>
            <a:pPr algn="ctr"/>
            <a:r>
              <a:rPr lang="en-MX" dirty="0">
                <a:latin typeface="Euphemia UCAS" panose="020B0503040102020104" pitchFamily="34" charset="-79"/>
                <a:cs typeface="Euphemia UCAS" panose="020B0503040102020104" pitchFamily="34" charset="-79"/>
              </a:rPr>
              <a:t>Outline</a:t>
            </a:r>
          </a:p>
        </p:txBody>
      </p:sp>
      <p:sp>
        <p:nvSpPr>
          <p:cNvPr id="3" name="Content Placeholder 2">
            <a:extLst>
              <a:ext uri="{FF2B5EF4-FFF2-40B4-BE49-F238E27FC236}">
                <a16:creationId xmlns:a16="http://schemas.microsoft.com/office/drawing/2014/main" id="{F8C4B09A-9CED-47BF-5F46-17DA84098044}"/>
              </a:ext>
            </a:extLst>
          </p:cNvPr>
          <p:cNvSpPr>
            <a:spLocks noGrp="1"/>
          </p:cNvSpPr>
          <p:nvPr>
            <p:ph idx="1"/>
          </p:nvPr>
        </p:nvSpPr>
        <p:spPr>
          <a:xfrm>
            <a:off x="838200" y="1468790"/>
            <a:ext cx="10515600" cy="4923723"/>
          </a:xfrm>
        </p:spPr>
        <p:txBody>
          <a:bodyPr>
            <a:normAutofit fontScale="92500" lnSpcReduction="10000"/>
          </a:bodyPr>
          <a:lstStyle/>
          <a:p>
            <a:pPr>
              <a:buFont typeface="Wingdings" pitchFamily="2" charset="2"/>
              <a:buChar char="q"/>
            </a:pPr>
            <a:r>
              <a:rPr lang="en-MX" dirty="0">
                <a:latin typeface="+mj-lt"/>
              </a:rPr>
              <a:t> Background: The importance of studying diverse populations to understand disease processes</a:t>
            </a:r>
          </a:p>
          <a:p>
            <a:pPr>
              <a:buFont typeface="Wingdings" pitchFamily="2" charset="2"/>
              <a:buChar char="q"/>
            </a:pPr>
            <a:r>
              <a:rPr lang="en-MX" dirty="0">
                <a:latin typeface="+mj-lt"/>
              </a:rPr>
              <a:t> What is the problem?</a:t>
            </a:r>
          </a:p>
          <a:p>
            <a:pPr lvl="1">
              <a:buFont typeface="Wingdings" pitchFamily="2" charset="2"/>
              <a:buChar char="q"/>
            </a:pPr>
            <a:r>
              <a:rPr lang="en-MX" dirty="0">
                <a:latin typeface="+mj-lt"/>
              </a:rPr>
              <a:t> Very little representation of non-European samples in public repositories</a:t>
            </a:r>
          </a:p>
          <a:p>
            <a:pPr lvl="1">
              <a:buFont typeface="Wingdings" pitchFamily="2" charset="2"/>
              <a:buChar char="q"/>
            </a:pPr>
            <a:r>
              <a:rPr lang="en-MX" dirty="0">
                <a:latin typeface="+mj-lt"/>
              </a:rPr>
              <a:t> Very few studies being conducted outside de Global North</a:t>
            </a:r>
          </a:p>
          <a:p>
            <a:pPr>
              <a:buFont typeface="Wingdings" pitchFamily="2" charset="2"/>
              <a:buChar char="q"/>
            </a:pPr>
            <a:r>
              <a:rPr lang="en-MX" dirty="0">
                <a:latin typeface="+mj-lt"/>
              </a:rPr>
              <a:t> Why does it exist?</a:t>
            </a:r>
          </a:p>
          <a:p>
            <a:pPr lvl="1">
              <a:buFont typeface="Wingdings" pitchFamily="2" charset="2"/>
              <a:buChar char="q"/>
            </a:pPr>
            <a:r>
              <a:rPr lang="en-MX" dirty="0">
                <a:latin typeface="+mj-lt"/>
              </a:rPr>
              <a:t> Lack of support for studies being conduced in the Global South</a:t>
            </a:r>
          </a:p>
          <a:p>
            <a:pPr lvl="1">
              <a:buFont typeface="Wingdings" pitchFamily="2" charset="2"/>
              <a:buChar char="q"/>
            </a:pPr>
            <a:r>
              <a:rPr lang="en-MX" dirty="0">
                <a:latin typeface="+mj-lt"/>
              </a:rPr>
              <a:t>  ‘Helicopter’ science</a:t>
            </a:r>
          </a:p>
          <a:p>
            <a:pPr>
              <a:buFont typeface="Wingdings" pitchFamily="2" charset="2"/>
              <a:buChar char="q"/>
            </a:pPr>
            <a:r>
              <a:rPr lang="en-MX" dirty="0">
                <a:latin typeface="+mj-lt"/>
              </a:rPr>
              <a:t> How can we solve it?</a:t>
            </a:r>
          </a:p>
          <a:p>
            <a:pPr lvl="1">
              <a:buFont typeface="Wingdings" pitchFamily="2" charset="2"/>
              <a:buChar char="q"/>
            </a:pPr>
            <a:r>
              <a:rPr lang="en-MX" dirty="0">
                <a:latin typeface="+mj-lt"/>
              </a:rPr>
              <a:t> More equitable scientific partnerships</a:t>
            </a:r>
          </a:p>
          <a:p>
            <a:pPr lvl="1">
              <a:buFont typeface="Wingdings" pitchFamily="2" charset="2"/>
              <a:buChar char="q"/>
            </a:pPr>
            <a:r>
              <a:rPr lang="en-MX" dirty="0">
                <a:latin typeface="+mj-lt"/>
              </a:rPr>
              <a:t> Facilitating access to funding</a:t>
            </a:r>
          </a:p>
          <a:p>
            <a:pPr lvl="1">
              <a:buFont typeface="Wingdings" pitchFamily="2" charset="2"/>
              <a:buChar char="q"/>
            </a:pPr>
            <a:r>
              <a:rPr lang="en-MX" dirty="0">
                <a:latin typeface="+mj-lt"/>
              </a:rPr>
              <a:t> Expanding representation in scientific boards, conferences, etc</a:t>
            </a:r>
          </a:p>
          <a:p>
            <a:pPr>
              <a:buFont typeface="Wingdings" pitchFamily="2" charset="2"/>
              <a:buChar char="q"/>
            </a:pPr>
            <a:r>
              <a:rPr lang="en-MX" dirty="0">
                <a:solidFill>
                  <a:srgbClr val="0070C0"/>
                </a:solidFill>
                <a:latin typeface="+mj-lt"/>
              </a:rPr>
              <a:t> Conclusions</a:t>
            </a:r>
          </a:p>
          <a:p>
            <a:pPr>
              <a:buFont typeface="Wingdings" pitchFamily="2" charset="2"/>
              <a:buChar char="q"/>
            </a:pPr>
            <a:endParaRPr lang="en-MX" dirty="0">
              <a:latin typeface="+mj-lt"/>
            </a:endParaRPr>
          </a:p>
          <a:p>
            <a:pPr>
              <a:buFont typeface="Wingdings" pitchFamily="2" charset="2"/>
              <a:buChar char="q"/>
            </a:pPr>
            <a:endParaRPr lang="en-MX" dirty="0">
              <a:latin typeface="+mj-lt"/>
            </a:endParaRPr>
          </a:p>
        </p:txBody>
      </p:sp>
    </p:spTree>
    <p:extLst>
      <p:ext uri="{BB962C8B-B14F-4D97-AF65-F5344CB8AC3E}">
        <p14:creationId xmlns:p14="http://schemas.microsoft.com/office/powerpoint/2010/main" val="2017101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487681" y="143694"/>
            <a:ext cx="11155680" cy="1325563"/>
          </a:xfrm>
        </p:spPr>
        <p:txBody>
          <a:bodyPr>
            <a:noAutofit/>
          </a:bodyPr>
          <a:lstStyle/>
          <a:p>
            <a:pPr algn="ctr"/>
            <a:r>
              <a:rPr lang="en-MX" sz="3200" b="1" dirty="0">
                <a:latin typeface="Euphemia UCAS" panose="020B0503040102020104" pitchFamily="34" charset="-79"/>
                <a:cs typeface="Euphemia UCAS" panose="020B0503040102020104" pitchFamily="34" charset="-79"/>
              </a:rPr>
              <a:t>Conclusion</a:t>
            </a:r>
            <a:endParaRPr lang="en-MX" sz="3200" dirty="0">
              <a:latin typeface="Euphemia UCAS" panose="020B0503040102020104" pitchFamily="34" charset="-79"/>
              <a:cs typeface="Euphemia UCAS" panose="020B0503040102020104" pitchFamily="34" charset="-79"/>
            </a:endParaRPr>
          </a:p>
        </p:txBody>
      </p:sp>
      <p:sp>
        <p:nvSpPr>
          <p:cNvPr id="3" name="Content Placeholder 2">
            <a:extLst>
              <a:ext uri="{FF2B5EF4-FFF2-40B4-BE49-F238E27FC236}">
                <a16:creationId xmlns:a16="http://schemas.microsoft.com/office/drawing/2014/main" id="{3EE4A926-ED78-C43C-2C51-5490A381A1D1}"/>
              </a:ext>
            </a:extLst>
          </p:cNvPr>
          <p:cNvSpPr>
            <a:spLocks noGrp="1"/>
          </p:cNvSpPr>
          <p:nvPr>
            <p:ph idx="1"/>
          </p:nvPr>
        </p:nvSpPr>
        <p:spPr>
          <a:xfrm>
            <a:off x="838200" y="1290374"/>
            <a:ext cx="10515600" cy="2182495"/>
          </a:xfrm>
        </p:spPr>
        <p:txBody>
          <a:bodyPr>
            <a:noAutofit/>
          </a:bodyPr>
          <a:lstStyle/>
          <a:p>
            <a:pPr marL="0" indent="0" algn="just">
              <a:buNone/>
            </a:pPr>
            <a:r>
              <a:rPr lang="en-US" sz="3200" dirty="0">
                <a:solidFill>
                  <a:srgbClr val="1A1A1A"/>
                </a:solidFill>
                <a:latin typeface="Euphemia UCAS" panose="020B0503040102020104" pitchFamily="34" charset="-79"/>
                <a:cs typeface="Euphemia UCAS" panose="020B0503040102020104" pitchFamily="34" charset="-79"/>
              </a:rPr>
              <a:t>S</a:t>
            </a:r>
            <a:r>
              <a:rPr lang="en-US" sz="3200" b="0" i="0" dirty="0">
                <a:solidFill>
                  <a:srgbClr val="1A1A1A"/>
                </a:solidFill>
                <a:effectLst/>
                <a:latin typeface="Euphemia UCAS" panose="020B0503040102020104" pitchFamily="34" charset="-79"/>
                <a:cs typeface="Euphemia UCAS" panose="020B0503040102020104" pitchFamily="34" charset="-79"/>
              </a:rPr>
              <a:t>upporting </a:t>
            </a:r>
            <a:r>
              <a:rPr lang="en-US" sz="3200" dirty="0">
                <a:solidFill>
                  <a:srgbClr val="1A1A1A"/>
                </a:solidFill>
                <a:latin typeface="Euphemia UCAS" panose="020B0503040102020104" pitchFamily="34" charset="-79"/>
                <a:cs typeface="Euphemia UCAS" panose="020B0503040102020104" pitchFamily="34" charset="-79"/>
              </a:rPr>
              <a:t>G</a:t>
            </a:r>
            <a:r>
              <a:rPr lang="en-US" sz="3200" b="0" i="0" dirty="0">
                <a:solidFill>
                  <a:srgbClr val="1A1A1A"/>
                </a:solidFill>
                <a:effectLst/>
                <a:latin typeface="Euphemia UCAS" panose="020B0503040102020104" pitchFamily="34" charset="-79"/>
                <a:cs typeface="Euphemia UCAS" panose="020B0503040102020104" pitchFamily="34" charset="-79"/>
              </a:rPr>
              <a:t>lobal South researchers will increase the contribution that they make to research outputs, which will, in turn, increase the study of samples from these regions and thus the diversity of data hosted in large repositories.</a:t>
            </a:r>
          </a:p>
          <a:p>
            <a:pPr marL="0" indent="0" algn="just">
              <a:buNone/>
            </a:pPr>
            <a:endParaRPr lang="en-US" sz="3200" dirty="0">
              <a:solidFill>
                <a:srgbClr val="1A1A1A"/>
              </a:solidFill>
              <a:latin typeface="Euphemia UCAS" panose="020B0503040102020104" pitchFamily="34" charset="-79"/>
              <a:cs typeface="Euphemia UCAS" panose="020B0503040102020104" pitchFamily="34" charset="-79"/>
            </a:endParaRPr>
          </a:p>
          <a:p>
            <a:pPr marL="0" indent="0" algn="just">
              <a:buNone/>
            </a:pPr>
            <a:r>
              <a:rPr lang="en-US" sz="3200" dirty="0">
                <a:solidFill>
                  <a:srgbClr val="1A1A1A"/>
                </a:solidFill>
                <a:latin typeface="Euphemia UCAS" panose="020B0503040102020104" pitchFamily="34" charset="-79"/>
                <a:cs typeface="Euphemia UCAS" panose="020B0503040102020104" pitchFamily="34" charset="-79"/>
              </a:rPr>
              <a:t>This should be done in collaboration with international partners from the beginning and considering the needs and benefits for everyone involved</a:t>
            </a:r>
            <a:endParaRPr lang="en-MX" sz="3200" dirty="0">
              <a:latin typeface="Euphemia UCAS" panose="020B0503040102020104" pitchFamily="34" charset="-79"/>
              <a:cs typeface="Euphemia UCAS" panose="020B0503040102020104" pitchFamily="34" charset="-79"/>
            </a:endParaRPr>
          </a:p>
        </p:txBody>
      </p:sp>
    </p:spTree>
    <p:extLst>
      <p:ext uri="{BB962C8B-B14F-4D97-AF65-F5344CB8AC3E}">
        <p14:creationId xmlns:p14="http://schemas.microsoft.com/office/powerpoint/2010/main" val="3651395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3355FC-2BB1-F418-0CC7-6C9DE766E321}"/>
              </a:ext>
            </a:extLst>
          </p:cNvPr>
          <p:cNvSpPr>
            <a:spLocks noGrp="1"/>
          </p:cNvSpPr>
          <p:nvPr>
            <p:ph type="title"/>
          </p:nvPr>
        </p:nvSpPr>
        <p:spPr>
          <a:xfrm>
            <a:off x="518160" y="2604506"/>
            <a:ext cx="11155680" cy="1325563"/>
          </a:xfrm>
        </p:spPr>
        <p:txBody>
          <a:bodyPr>
            <a:noAutofit/>
          </a:bodyPr>
          <a:lstStyle/>
          <a:p>
            <a:pPr algn="ctr"/>
            <a:r>
              <a:rPr lang="en-MX" b="1" dirty="0">
                <a:latin typeface="Euphemia UCAS" panose="020B0503040102020104" pitchFamily="34" charset="-79"/>
                <a:cs typeface="Euphemia UCAS" panose="020B0503040102020104" pitchFamily="34" charset="-79"/>
              </a:rPr>
              <a:t>Thank you!</a:t>
            </a:r>
            <a:endParaRPr lang="en-MX" dirty="0">
              <a:latin typeface="Euphemia UCAS" panose="020B0503040102020104" pitchFamily="34" charset="-79"/>
              <a:cs typeface="Euphemia UCAS" panose="020B0503040102020104" pitchFamily="34" charset="-79"/>
            </a:endParaRPr>
          </a:p>
        </p:txBody>
      </p:sp>
    </p:spTree>
    <p:extLst>
      <p:ext uri="{BB962C8B-B14F-4D97-AF65-F5344CB8AC3E}">
        <p14:creationId xmlns:p14="http://schemas.microsoft.com/office/powerpoint/2010/main" val="4013636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BC6379-79BF-754E-B9B7-6B297CF174AD}"/>
              </a:ext>
            </a:extLst>
          </p:cNvPr>
          <p:cNvSpPr/>
          <p:nvPr/>
        </p:nvSpPr>
        <p:spPr>
          <a:xfrm>
            <a:off x="4254294" y="5960582"/>
            <a:ext cx="3309220"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1024" name="Rectangle 1023">
            <a:extLst>
              <a:ext uri="{FF2B5EF4-FFF2-40B4-BE49-F238E27FC236}">
                <a16:creationId xmlns:a16="http://schemas.microsoft.com/office/drawing/2014/main" id="{FB0E7CA1-45B1-9008-3E7E-30AB5D921399}"/>
              </a:ext>
            </a:extLst>
          </p:cNvPr>
          <p:cNvSpPr/>
          <p:nvPr/>
        </p:nvSpPr>
        <p:spPr>
          <a:xfrm>
            <a:off x="8028158" y="5960582"/>
            <a:ext cx="3827215"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59" name="Rectangle 58">
            <a:extLst>
              <a:ext uri="{FF2B5EF4-FFF2-40B4-BE49-F238E27FC236}">
                <a16:creationId xmlns:a16="http://schemas.microsoft.com/office/drawing/2014/main" id="{30CC9D6D-D288-C697-10AA-85F971EBFCF3}"/>
              </a:ext>
            </a:extLst>
          </p:cNvPr>
          <p:cNvSpPr/>
          <p:nvPr/>
        </p:nvSpPr>
        <p:spPr>
          <a:xfrm>
            <a:off x="282389" y="5963051"/>
            <a:ext cx="3309220"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50" name="Rectangle 49">
            <a:extLst>
              <a:ext uri="{FF2B5EF4-FFF2-40B4-BE49-F238E27FC236}">
                <a16:creationId xmlns:a16="http://schemas.microsoft.com/office/drawing/2014/main" id="{4CB393EB-AF3C-1204-7695-51EECE8D34A9}"/>
              </a:ext>
            </a:extLst>
          </p:cNvPr>
          <p:cNvSpPr/>
          <p:nvPr/>
        </p:nvSpPr>
        <p:spPr>
          <a:xfrm>
            <a:off x="8257241" y="1273186"/>
            <a:ext cx="3309220"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36" name="Rectangle 35">
            <a:extLst>
              <a:ext uri="{FF2B5EF4-FFF2-40B4-BE49-F238E27FC236}">
                <a16:creationId xmlns:a16="http://schemas.microsoft.com/office/drawing/2014/main" id="{2BE88CEA-CB7C-D99B-A0F4-B1819025ACC3}"/>
              </a:ext>
            </a:extLst>
          </p:cNvPr>
          <p:cNvSpPr/>
          <p:nvPr/>
        </p:nvSpPr>
        <p:spPr>
          <a:xfrm>
            <a:off x="282389" y="1273186"/>
            <a:ext cx="3309220"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pic>
        <p:nvPicPr>
          <p:cNvPr id="4" name="Picture 3" descr="Chart, bar chart&#10;&#10;Description automatically generated">
            <a:extLst>
              <a:ext uri="{FF2B5EF4-FFF2-40B4-BE49-F238E27FC236}">
                <a16:creationId xmlns:a16="http://schemas.microsoft.com/office/drawing/2014/main" id="{B832A0DC-0FEC-2F01-14D1-7E7043A9D6E8}"/>
              </a:ext>
            </a:extLst>
          </p:cNvPr>
          <p:cNvPicPr>
            <a:picLocks noChangeAspect="1"/>
          </p:cNvPicPr>
          <p:nvPr/>
        </p:nvPicPr>
        <p:blipFill>
          <a:blip r:embed="rId3"/>
          <a:stretch>
            <a:fillRect/>
          </a:stretch>
        </p:blipFill>
        <p:spPr>
          <a:xfrm>
            <a:off x="3544858" y="2270035"/>
            <a:ext cx="4175553" cy="2999581"/>
          </a:xfrm>
          <a:prstGeom prst="rect">
            <a:avLst/>
          </a:prstGeom>
        </p:spPr>
      </p:pic>
      <p:sp>
        <p:nvSpPr>
          <p:cNvPr id="6" name="Content Placeholder 2">
            <a:extLst>
              <a:ext uri="{FF2B5EF4-FFF2-40B4-BE49-F238E27FC236}">
                <a16:creationId xmlns:a16="http://schemas.microsoft.com/office/drawing/2014/main" id="{8A3A92CC-3A16-FDCC-A0F9-D8A74035B402}"/>
              </a:ext>
            </a:extLst>
          </p:cNvPr>
          <p:cNvSpPr txBox="1">
            <a:spLocks/>
          </p:cNvSpPr>
          <p:nvPr/>
        </p:nvSpPr>
        <p:spPr>
          <a:xfrm>
            <a:off x="4125728" y="1807509"/>
            <a:ext cx="3526763" cy="63575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Clear cell renal cell carcinoma  in Romania</a:t>
            </a:r>
          </a:p>
        </p:txBody>
      </p:sp>
      <p:sp>
        <p:nvSpPr>
          <p:cNvPr id="7" name="Content Placeholder 2">
            <a:extLst>
              <a:ext uri="{FF2B5EF4-FFF2-40B4-BE49-F238E27FC236}">
                <a16:creationId xmlns:a16="http://schemas.microsoft.com/office/drawing/2014/main" id="{A280A1E8-9153-9BE0-0921-D1706999A6A9}"/>
              </a:ext>
            </a:extLst>
          </p:cNvPr>
          <p:cNvSpPr txBox="1">
            <a:spLocks/>
          </p:cNvSpPr>
          <p:nvPr/>
        </p:nvSpPr>
        <p:spPr>
          <a:xfrm>
            <a:off x="4563117" y="5261392"/>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Scelo </a:t>
            </a:r>
            <a:r>
              <a:rPr lang="en-MX" sz="1600" i="1" dirty="0">
                <a:latin typeface="Galvji" panose="020B0504020202020204" pitchFamily="34" charset="77"/>
              </a:rPr>
              <a:t>et al </a:t>
            </a:r>
            <a:r>
              <a:rPr lang="en-MX" sz="1600" dirty="0">
                <a:latin typeface="Galvji" panose="020B0504020202020204" pitchFamily="34" charset="77"/>
              </a:rPr>
              <a:t>(2014)</a:t>
            </a:r>
          </a:p>
        </p:txBody>
      </p:sp>
      <p:pic>
        <p:nvPicPr>
          <p:cNvPr id="8" name="Picture 2" descr="Genomic differences in lung adenocarcinoma across patient populations. A, TMB, SCNA burden, and the frequency of KRAS mutations are lower, whereas the frequency of EGFR mutations is higher, in lung cancers from East Asian patients, compared with lung cancers from patients of European and/or African origin. The somatic EGFR mutation rate in lung cancer varies among Latin American countries. Mexican and Colombian populations have varying degrees of NAT ancestry, as indicated in blue. B, Both germline variations and environmental exposures such as smoking can predispose to somatic alterations driving the development of lung cancers, that may cause the genomic differences across populations.">
            <a:extLst>
              <a:ext uri="{FF2B5EF4-FFF2-40B4-BE49-F238E27FC236}">
                <a16:creationId xmlns:a16="http://schemas.microsoft.com/office/drawing/2014/main" id="{5CC204E0-31C9-84C2-4A00-F9DBC7CA1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131"/>
          <a:stretch/>
        </p:blipFill>
        <p:spPr bwMode="auto">
          <a:xfrm>
            <a:off x="7626282" y="2492317"/>
            <a:ext cx="4471589" cy="194220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FCE35FB-E8A1-E972-0B6A-848C02B061E1}"/>
              </a:ext>
            </a:extLst>
          </p:cNvPr>
          <p:cNvSpPr txBox="1">
            <a:spLocks/>
          </p:cNvSpPr>
          <p:nvPr/>
        </p:nvSpPr>
        <p:spPr>
          <a:xfrm>
            <a:off x="7815874" y="1780953"/>
            <a:ext cx="3974415" cy="6888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MX" sz="2000" dirty="0">
                <a:latin typeface="Galvji" panose="020B0504020202020204" pitchFamily="34" charset="77"/>
              </a:rPr>
              <a:t>Lung cancer in East Asians and Latin Americans </a:t>
            </a:r>
          </a:p>
        </p:txBody>
      </p:sp>
      <p:pic>
        <p:nvPicPr>
          <p:cNvPr id="10" name="Picture 9" descr="Chart, scatter chart&#10;&#10;Description automatically generated">
            <a:extLst>
              <a:ext uri="{FF2B5EF4-FFF2-40B4-BE49-F238E27FC236}">
                <a16:creationId xmlns:a16="http://schemas.microsoft.com/office/drawing/2014/main" id="{3F3B512D-5A70-7894-6F6C-1237FF5AF538}"/>
              </a:ext>
            </a:extLst>
          </p:cNvPr>
          <p:cNvPicPr>
            <a:picLocks noChangeAspect="1"/>
          </p:cNvPicPr>
          <p:nvPr/>
        </p:nvPicPr>
        <p:blipFill>
          <a:blip r:embed="rId5"/>
          <a:stretch>
            <a:fillRect/>
          </a:stretch>
        </p:blipFill>
        <p:spPr>
          <a:xfrm>
            <a:off x="8340390" y="3686670"/>
            <a:ext cx="2587665" cy="1147015"/>
          </a:xfrm>
          <a:prstGeom prst="rect">
            <a:avLst/>
          </a:prstGeom>
        </p:spPr>
      </p:pic>
      <p:sp>
        <p:nvSpPr>
          <p:cNvPr id="11" name="Content Placeholder 2">
            <a:extLst>
              <a:ext uri="{FF2B5EF4-FFF2-40B4-BE49-F238E27FC236}">
                <a16:creationId xmlns:a16="http://schemas.microsoft.com/office/drawing/2014/main" id="{89D7C83C-B146-C632-C1A5-D3CEB99F38F3}"/>
              </a:ext>
            </a:extLst>
          </p:cNvPr>
          <p:cNvSpPr txBox="1">
            <a:spLocks/>
          </p:cNvSpPr>
          <p:nvPr/>
        </p:nvSpPr>
        <p:spPr>
          <a:xfrm>
            <a:off x="8569973" y="4939572"/>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Carrot-Zhang </a:t>
            </a:r>
            <a:r>
              <a:rPr lang="en-MX" sz="1600" i="1" dirty="0">
                <a:latin typeface="Galvji" panose="020B0504020202020204" pitchFamily="34" charset="77"/>
              </a:rPr>
              <a:t>et al </a:t>
            </a:r>
            <a:r>
              <a:rPr lang="en-MX" sz="1600" dirty="0">
                <a:latin typeface="Galvji" panose="020B0504020202020204" pitchFamily="34" charset="77"/>
              </a:rPr>
              <a:t>(2021)</a:t>
            </a:r>
          </a:p>
        </p:txBody>
      </p:sp>
      <p:pic>
        <p:nvPicPr>
          <p:cNvPr id="3074" name="Picture 2" descr="figure 1">
            <a:extLst>
              <a:ext uri="{FF2B5EF4-FFF2-40B4-BE49-F238E27FC236}">
                <a16:creationId xmlns:a16="http://schemas.microsoft.com/office/drawing/2014/main" id="{8AFE6369-FEF8-5E0E-65EE-BD154F4AF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78" y="2597467"/>
            <a:ext cx="3351865" cy="25640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96A0429-4E32-D8B7-FDAA-EA152BAD4238}"/>
              </a:ext>
            </a:extLst>
          </p:cNvPr>
          <p:cNvSpPr/>
          <p:nvPr/>
        </p:nvSpPr>
        <p:spPr>
          <a:xfrm>
            <a:off x="3693407" y="2231654"/>
            <a:ext cx="259615" cy="383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3" name="Content Placeholder 2">
            <a:extLst>
              <a:ext uri="{FF2B5EF4-FFF2-40B4-BE49-F238E27FC236}">
                <a16:creationId xmlns:a16="http://schemas.microsoft.com/office/drawing/2014/main" id="{52385707-E8E5-DA1B-D9EE-31912834012D}"/>
              </a:ext>
            </a:extLst>
          </p:cNvPr>
          <p:cNvSpPr txBox="1">
            <a:spLocks/>
          </p:cNvSpPr>
          <p:nvPr/>
        </p:nvSpPr>
        <p:spPr>
          <a:xfrm>
            <a:off x="105187" y="1807509"/>
            <a:ext cx="3526763" cy="63575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Prostate cancer in men of African ancestry</a:t>
            </a:r>
          </a:p>
        </p:txBody>
      </p:sp>
      <p:sp>
        <p:nvSpPr>
          <p:cNvPr id="15" name="Content Placeholder 2">
            <a:extLst>
              <a:ext uri="{FF2B5EF4-FFF2-40B4-BE49-F238E27FC236}">
                <a16:creationId xmlns:a16="http://schemas.microsoft.com/office/drawing/2014/main" id="{D273AEE4-D9BB-9D1B-B0C6-DE2E157B8C49}"/>
              </a:ext>
            </a:extLst>
          </p:cNvPr>
          <p:cNvSpPr txBox="1">
            <a:spLocks/>
          </p:cNvSpPr>
          <p:nvPr/>
        </p:nvSpPr>
        <p:spPr>
          <a:xfrm>
            <a:off x="577990" y="5997092"/>
            <a:ext cx="2723535"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Ancestry-specific genetic risk factors</a:t>
            </a:r>
          </a:p>
        </p:txBody>
      </p:sp>
      <p:sp>
        <p:nvSpPr>
          <p:cNvPr id="16" name="Content Placeholder 2">
            <a:extLst>
              <a:ext uri="{FF2B5EF4-FFF2-40B4-BE49-F238E27FC236}">
                <a16:creationId xmlns:a16="http://schemas.microsoft.com/office/drawing/2014/main" id="{27EE68BC-BA49-67FC-3F39-12B84B591558}"/>
              </a:ext>
            </a:extLst>
          </p:cNvPr>
          <p:cNvSpPr txBox="1">
            <a:spLocks/>
          </p:cNvSpPr>
          <p:nvPr/>
        </p:nvSpPr>
        <p:spPr>
          <a:xfrm>
            <a:off x="4298503" y="5997092"/>
            <a:ext cx="3225864"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Differing environmental exposures</a:t>
            </a:r>
          </a:p>
        </p:txBody>
      </p:sp>
      <p:sp>
        <p:nvSpPr>
          <p:cNvPr id="17" name="Content Placeholder 2">
            <a:extLst>
              <a:ext uri="{FF2B5EF4-FFF2-40B4-BE49-F238E27FC236}">
                <a16:creationId xmlns:a16="http://schemas.microsoft.com/office/drawing/2014/main" id="{FA653FF6-48F6-6ADE-C804-C17813375992}"/>
              </a:ext>
            </a:extLst>
          </p:cNvPr>
          <p:cNvSpPr txBox="1">
            <a:spLocks/>
          </p:cNvSpPr>
          <p:nvPr/>
        </p:nvSpPr>
        <p:spPr>
          <a:xfrm>
            <a:off x="7974369" y="5997092"/>
            <a:ext cx="3909883"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Correlation between ancestry and genomic profile</a:t>
            </a:r>
          </a:p>
        </p:txBody>
      </p:sp>
      <p:sp>
        <p:nvSpPr>
          <p:cNvPr id="19" name="Content Placeholder 2">
            <a:extLst>
              <a:ext uri="{FF2B5EF4-FFF2-40B4-BE49-F238E27FC236}">
                <a16:creationId xmlns:a16="http://schemas.microsoft.com/office/drawing/2014/main" id="{C6EDF528-2B2A-FF0F-4A31-30E11F2E2E2C}"/>
              </a:ext>
            </a:extLst>
          </p:cNvPr>
          <p:cNvSpPr txBox="1">
            <a:spLocks/>
          </p:cNvSpPr>
          <p:nvPr/>
        </p:nvSpPr>
        <p:spPr>
          <a:xfrm>
            <a:off x="185625"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Germline predisposition</a:t>
            </a:r>
          </a:p>
        </p:txBody>
      </p:sp>
      <p:sp>
        <p:nvSpPr>
          <p:cNvPr id="20" name="Content Placeholder 2">
            <a:extLst>
              <a:ext uri="{FF2B5EF4-FFF2-40B4-BE49-F238E27FC236}">
                <a16:creationId xmlns:a16="http://schemas.microsoft.com/office/drawing/2014/main" id="{3E5D73B8-891C-7A09-DAC7-129B201412E6}"/>
              </a:ext>
            </a:extLst>
          </p:cNvPr>
          <p:cNvSpPr txBox="1">
            <a:spLocks/>
          </p:cNvSpPr>
          <p:nvPr/>
        </p:nvSpPr>
        <p:spPr>
          <a:xfrm>
            <a:off x="8133827"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Correlation analyses</a:t>
            </a:r>
          </a:p>
        </p:txBody>
      </p:sp>
      <p:sp>
        <p:nvSpPr>
          <p:cNvPr id="34" name="Rectangle 33">
            <a:extLst>
              <a:ext uri="{FF2B5EF4-FFF2-40B4-BE49-F238E27FC236}">
                <a16:creationId xmlns:a16="http://schemas.microsoft.com/office/drawing/2014/main" id="{8608F9AE-69D5-0B18-8D41-A4629C536974}"/>
              </a:ext>
            </a:extLst>
          </p:cNvPr>
          <p:cNvSpPr/>
          <p:nvPr/>
        </p:nvSpPr>
        <p:spPr>
          <a:xfrm>
            <a:off x="11790289" y="3160060"/>
            <a:ext cx="307583" cy="241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1" name="Down Arrow 50">
            <a:extLst>
              <a:ext uri="{FF2B5EF4-FFF2-40B4-BE49-F238E27FC236}">
                <a16:creationId xmlns:a16="http://schemas.microsoft.com/office/drawing/2014/main" id="{F4BA6181-74CB-AE45-9227-10EA76150562}"/>
              </a:ext>
            </a:extLst>
          </p:cNvPr>
          <p:cNvSpPr/>
          <p:nvPr/>
        </p:nvSpPr>
        <p:spPr>
          <a:xfrm>
            <a:off x="1787886" y="5595883"/>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2" name="Down Arrow 51">
            <a:extLst>
              <a:ext uri="{FF2B5EF4-FFF2-40B4-BE49-F238E27FC236}">
                <a16:creationId xmlns:a16="http://schemas.microsoft.com/office/drawing/2014/main" id="{37938AC7-F2D4-912C-FECD-45A58BDBB785}"/>
              </a:ext>
            </a:extLst>
          </p:cNvPr>
          <p:cNvSpPr/>
          <p:nvPr/>
        </p:nvSpPr>
        <p:spPr>
          <a:xfrm>
            <a:off x="5783469" y="5595883"/>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7" name="Down Arrow 56">
            <a:extLst>
              <a:ext uri="{FF2B5EF4-FFF2-40B4-BE49-F238E27FC236}">
                <a16:creationId xmlns:a16="http://schemas.microsoft.com/office/drawing/2014/main" id="{8B2CBD8F-966A-F2F8-5F30-58E0B591F5DB}"/>
              </a:ext>
            </a:extLst>
          </p:cNvPr>
          <p:cNvSpPr/>
          <p:nvPr/>
        </p:nvSpPr>
        <p:spPr>
          <a:xfrm>
            <a:off x="9803991" y="5595883"/>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027" name="Rectangle 1026">
            <a:extLst>
              <a:ext uri="{FF2B5EF4-FFF2-40B4-BE49-F238E27FC236}">
                <a16:creationId xmlns:a16="http://schemas.microsoft.com/office/drawing/2014/main" id="{B6F45C2D-5AD9-5ADF-83E8-9FB117717487}"/>
              </a:ext>
            </a:extLst>
          </p:cNvPr>
          <p:cNvSpPr/>
          <p:nvPr/>
        </p:nvSpPr>
        <p:spPr>
          <a:xfrm>
            <a:off x="7607723" y="1165013"/>
            <a:ext cx="4584277" cy="5692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3" name="Rectangle 2">
            <a:extLst>
              <a:ext uri="{FF2B5EF4-FFF2-40B4-BE49-F238E27FC236}">
                <a16:creationId xmlns:a16="http://schemas.microsoft.com/office/drawing/2014/main" id="{2293B8B0-B744-0740-FEA9-60BE35830E58}"/>
              </a:ext>
            </a:extLst>
          </p:cNvPr>
          <p:cNvSpPr/>
          <p:nvPr/>
        </p:nvSpPr>
        <p:spPr>
          <a:xfrm>
            <a:off x="81210" y="5552822"/>
            <a:ext cx="7556532" cy="114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43" name="Rectangle 42">
            <a:extLst>
              <a:ext uri="{FF2B5EF4-FFF2-40B4-BE49-F238E27FC236}">
                <a16:creationId xmlns:a16="http://schemas.microsoft.com/office/drawing/2014/main" id="{51FDD522-FD38-15E3-C065-AD12446DB2A1}"/>
              </a:ext>
            </a:extLst>
          </p:cNvPr>
          <p:cNvSpPr/>
          <p:nvPr/>
        </p:nvSpPr>
        <p:spPr>
          <a:xfrm>
            <a:off x="4145523" y="1273186"/>
            <a:ext cx="3506968"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8" name="Content Placeholder 2">
            <a:extLst>
              <a:ext uri="{FF2B5EF4-FFF2-40B4-BE49-F238E27FC236}">
                <a16:creationId xmlns:a16="http://schemas.microsoft.com/office/drawing/2014/main" id="{A293B6BC-776F-63E0-DC58-70997641A421}"/>
              </a:ext>
            </a:extLst>
          </p:cNvPr>
          <p:cNvSpPr txBox="1">
            <a:spLocks/>
          </p:cNvSpPr>
          <p:nvPr/>
        </p:nvSpPr>
        <p:spPr>
          <a:xfrm>
            <a:off x="4145521"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Sample genomic profiling</a:t>
            </a:r>
          </a:p>
        </p:txBody>
      </p:sp>
      <p:sp>
        <p:nvSpPr>
          <p:cNvPr id="5" name="Rectangle 4">
            <a:extLst>
              <a:ext uri="{FF2B5EF4-FFF2-40B4-BE49-F238E27FC236}">
                <a16:creationId xmlns:a16="http://schemas.microsoft.com/office/drawing/2014/main" id="{629DFB4A-CFB4-746D-A082-E40D21DA22BF}"/>
              </a:ext>
            </a:extLst>
          </p:cNvPr>
          <p:cNvSpPr/>
          <p:nvPr/>
        </p:nvSpPr>
        <p:spPr>
          <a:xfrm>
            <a:off x="185625" y="3361459"/>
            <a:ext cx="174139" cy="881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21" name="Content Placeholder 2">
            <a:extLst>
              <a:ext uri="{FF2B5EF4-FFF2-40B4-BE49-F238E27FC236}">
                <a16:creationId xmlns:a16="http://schemas.microsoft.com/office/drawing/2014/main" id="{5F733439-F6AA-D16D-A215-3931A1AEEEA1}"/>
              </a:ext>
            </a:extLst>
          </p:cNvPr>
          <p:cNvSpPr txBox="1">
            <a:spLocks/>
          </p:cNvSpPr>
          <p:nvPr/>
        </p:nvSpPr>
        <p:spPr>
          <a:xfrm rot="16200000">
            <a:off x="-981896" y="3515356"/>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067" dirty="0">
                <a:latin typeface="Galvji" panose="020B0504020202020204" pitchFamily="34" charset="77"/>
              </a:rPr>
              <a:t>-log</a:t>
            </a:r>
            <a:r>
              <a:rPr lang="en-MX" sz="1067" baseline="-25000" dirty="0">
                <a:latin typeface="Galvji" panose="020B0504020202020204" pitchFamily="34" charset="77"/>
              </a:rPr>
              <a:t>10</a:t>
            </a:r>
            <a:r>
              <a:rPr lang="en-MX" sz="1067" i="1" dirty="0">
                <a:latin typeface="Galvji" panose="020B0504020202020204" pitchFamily="34" charset="77"/>
              </a:rPr>
              <a:t>P</a:t>
            </a:r>
          </a:p>
        </p:txBody>
      </p:sp>
      <p:sp>
        <p:nvSpPr>
          <p:cNvPr id="22" name="Rectangle 21">
            <a:extLst>
              <a:ext uri="{FF2B5EF4-FFF2-40B4-BE49-F238E27FC236}">
                <a16:creationId xmlns:a16="http://schemas.microsoft.com/office/drawing/2014/main" id="{9DCB639D-1132-394D-2BD2-F90E05775BEF}"/>
              </a:ext>
            </a:extLst>
          </p:cNvPr>
          <p:cNvSpPr/>
          <p:nvPr/>
        </p:nvSpPr>
        <p:spPr>
          <a:xfrm>
            <a:off x="1469037" y="5067076"/>
            <a:ext cx="1009337" cy="94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23" name="Content Placeholder 2">
            <a:extLst>
              <a:ext uri="{FF2B5EF4-FFF2-40B4-BE49-F238E27FC236}">
                <a16:creationId xmlns:a16="http://schemas.microsoft.com/office/drawing/2014/main" id="{CB218D44-C105-3BBC-3FEA-155D2CCA572F}"/>
              </a:ext>
            </a:extLst>
          </p:cNvPr>
          <p:cNvSpPr txBox="1">
            <a:spLocks/>
          </p:cNvSpPr>
          <p:nvPr/>
        </p:nvSpPr>
        <p:spPr>
          <a:xfrm>
            <a:off x="681613" y="4984997"/>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067" dirty="0">
                <a:latin typeface="Galvji" panose="020B0504020202020204" pitchFamily="34" charset="77"/>
              </a:rPr>
              <a:t>Chromosome</a:t>
            </a:r>
            <a:endParaRPr lang="en-MX" sz="1067" i="1" dirty="0">
              <a:latin typeface="Galvji" panose="020B0504020202020204" pitchFamily="34" charset="77"/>
            </a:endParaRPr>
          </a:p>
        </p:txBody>
      </p:sp>
      <p:sp>
        <p:nvSpPr>
          <p:cNvPr id="24" name="Content Placeholder 2">
            <a:extLst>
              <a:ext uri="{FF2B5EF4-FFF2-40B4-BE49-F238E27FC236}">
                <a16:creationId xmlns:a16="http://schemas.microsoft.com/office/drawing/2014/main" id="{C2B131F3-9829-99AC-338E-621F2573AEDD}"/>
              </a:ext>
            </a:extLst>
          </p:cNvPr>
          <p:cNvSpPr txBox="1">
            <a:spLocks/>
          </p:cNvSpPr>
          <p:nvPr/>
        </p:nvSpPr>
        <p:spPr>
          <a:xfrm>
            <a:off x="552383" y="5205072"/>
            <a:ext cx="2723535" cy="4598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Freedman </a:t>
            </a:r>
            <a:r>
              <a:rPr lang="en-MX" sz="1600" i="1" dirty="0">
                <a:latin typeface="Galvji" panose="020B0504020202020204" pitchFamily="34" charset="77"/>
              </a:rPr>
              <a:t>et al </a:t>
            </a:r>
            <a:r>
              <a:rPr lang="en-MX" sz="1600" dirty="0">
                <a:latin typeface="Galvji" panose="020B0504020202020204" pitchFamily="34" charset="77"/>
              </a:rPr>
              <a:t>(2006)</a:t>
            </a:r>
            <a:br>
              <a:rPr lang="en-MX" sz="1600" dirty="0">
                <a:latin typeface="Galvji" panose="020B0504020202020204" pitchFamily="34" charset="77"/>
              </a:rPr>
            </a:br>
            <a:r>
              <a:rPr lang="en-MX" sz="1600" dirty="0">
                <a:latin typeface="Galvji" panose="020B0504020202020204" pitchFamily="34" charset="77"/>
              </a:rPr>
              <a:t>Haiman </a:t>
            </a:r>
            <a:r>
              <a:rPr lang="en-MX" sz="1600" i="1" dirty="0">
                <a:latin typeface="Galvji" panose="020B0504020202020204" pitchFamily="34" charset="77"/>
              </a:rPr>
              <a:t>et al </a:t>
            </a:r>
            <a:r>
              <a:rPr lang="en-MX" sz="1600" dirty="0">
                <a:latin typeface="Galvji" panose="020B0504020202020204" pitchFamily="34" charset="77"/>
              </a:rPr>
              <a:t>(2011)</a:t>
            </a:r>
          </a:p>
        </p:txBody>
      </p:sp>
      <p:sp>
        <p:nvSpPr>
          <p:cNvPr id="26" name="Title 1">
            <a:extLst>
              <a:ext uri="{FF2B5EF4-FFF2-40B4-BE49-F238E27FC236}">
                <a16:creationId xmlns:a16="http://schemas.microsoft.com/office/drawing/2014/main" id="{83C0D60C-E1C9-0E6F-046C-70FE00CE8282}"/>
              </a:ext>
            </a:extLst>
          </p:cNvPr>
          <p:cNvSpPr>
            <a:spLocks noGrp="1"/>
          </p:cNvSpPr>
          <p:nvPr>
            <p:ph type="title"/>
          </p:nvPr>
        </p:nvSpPr>
        <p:spPr>
          <a:xfrm>
            <a:off x="-139742" y="-203752"/>
            <a:ext cx="12371295" cy="1555592"/>
          </a:xfrm>
        </p:spPr>
        <p:txBody>
          <a:bodyPr>
            <a:noAutofit/>
          </a:bodyPr>
          <a:lstStyle/>
          <a:p>
            <a:pPr algn="ctr"/>
            <a:r>
              <a:rPr lang="en-MX" sz="3200" dirty="0">
                <a:latin typeface="Euphemia UCAS" panose="020B0503040102020104" pitchFamily="34" charset="-79"/>
                <a:cs typeface="Euphemia UCAS" panose="020B0503040102020104" pitchFamily="34" charset="-79"/>
              </a:rPr>
              <a:t>Traditional genomic studies have uncovered distinct genetic and environmental risk factors across populations </a:t>
            </a:r>
          </a:p>
        </p:txBody>
      </p:sp>
    </p:spTree>
    <p:extLst>
      <p:ext uri="{BB962C8B-B14F-4D97-AF65-F5344CB8AC3E}">
        <p14:creationId xmlns:p14="http://schemas.microsoft.com/office/powerpoint/2010/main" val="1971718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BC6379-79BF-754E-B9B7-6B297CF174AD}"/>
              </a:ext>
            </a:extLst>
          </p:cNvPr>
          <p:cNvSpPr/>
          <p:nvPr/>
        </p:nvSpPr>
        <p:spPr>
          <a:xfrm>
            <a:off x="4254294" y="5960582"/>
            <a:ext cx="3309220"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1024" name="Rectangle 1023">
            <a:extLst>
              <a:ext uri="{FF2B5EF4-FFF2-40B4-BE49-F238E27FC236}">
                <a16:creationId xmlns:a16="http://schemas.microsoft.com/office/drawing/2014/main" id="{FB0E7CA1-45B1-9008-3E7E-30AB5D921399}"/>
              </a:ext>
            </a:extLst>
          </p:cNvPr>
          <p:cNvSpPr/>
          <p:nvPr/>
        </p:nvSpPr>
        <p:spPr>
          <a:xfrm>
            <a:off x="8028158" y="5960582"/>
            <a:ext cx="3827215"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59" name="Rectangle 58">
            <a:extLst>
              <a:ext uri="{FF2B5EF4-FFF2-40B4-BE49-F238E27FC236}">
                <a16:creationId xmlns:a16="http://schemas.microsoft.com/office/drawing/2014/main" id="{30CC9D6D-D288-C697-10AA-85F971EBFCF3}"/>
              </a:ext>
            </a:extLst>
          </p:cNvPr>
          <p:cNvSpPr/>
          <p:nvPr/>
        </p:nvSpPr>
        <p:spPr>
          <a:xfrm>
            <a:off x="282389" y="5963051"/>
            <a:ext cx="3309220"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50" name="Rectangle 49">
            <a:extLst>
              <a:ext uri="{FF2B5EF4-FFF2-40B4-BE49-F238E27FC236}">
                <a16:creationId xmlns:a16="http://schemas.microsoft.com/office/drawing/2014/main" id="{4CB393EB-AF3C-1204-7695-51EECE8D34A9}"/>
              </a:ext>
            </a:extLst>
          </p:cNvPr>
          <p:cNvSpPr/>
          <p:nvPr/>
        </p:nvSpPr>
        <p:spPr>
          <a:xfrm>
            <a:off x="8257241" y="1273186"/>
            <a:ext cx="3309220"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36" name="Rectangle 35">
            <a:extLst>
              <a:ext uri="{FF2B5EF4-FFF2-40B4-BE49-F238E27FC236}">
                <a16:creationId xmlns:a16="http://schemas.microsoft.com/office/drawing/2014/main" id="{2BE88CEA-CB7C-D99B-A0F4-B1819025ACC3}"/>
              </a:ext>
            </a:extLst>
          </p:cNvPr>
          <p:cNvSpPr/>
          <p:nvPr/>
        </p:nvSpPr>
        <p:spPr>
          <a:xfrm>
            <a:off x="282389" y="1273186"/>
            <a:ext cx="3309220"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pic>
        <p:nvPicPr>
          <p:cNvPr id="4" name="Picture 3" descr="Chart, bar chart&#10;&#10;Description automatically generated">
            <a:extLst>
              <a:ext uri="{FF2B5EF4-FFF2-40B4-BE49-F238E27FC236}">
                <a16:creationId xmlns:a16="http://schemas.microsoft.com/office/drawing/2014/main" id="{B832A0DC-0FEC-2F01-14D1-7E7043A9D6E8}"/>
              </a:ext>
            </a:extLst>
          </p:cNvPr>
          <p:cNvPicPr>
            <a:picLocks noChangeAspect="1"/>
          </p:cNvPicPr>
          <p:nvPr/>
        </p:nvPicPr>
        <p:blipFill>
          <a:blip r:embed="rId3"/>
          <a:stretch>
            <a:fillRect/>
          </a:stretch>
        </p:blipFill>
        <p:spPr>
          <a:xfrm>
            <a:off x="3544858" y="2270035"/>
            <a:ext cx="4175553" cy="2999581"/>
          </a:xfrm>
          <a:prstGeom prst="rect">
            <a:avLst/>
          </a:prstGeom>
        </p:spPr>
      </p:pic>
      <p:sp>
        <p:nvSpPr>
          <p:cNvPr id="6" name="Content Placeholder 2">
            <a:extLst>
              <a:ext uri="{FF2B5EF4-FFF2-40B4-BE49-F238E27FC236}">
                <a16:creationId xmlns:a16="http://schemas.microsoft.com/office/drawing/2014/main" id="{8A3A92CC-3A16-FDCC-A0F9-D8A74035B402}"/>
              </a:ext>
            </a:extLst>
          </p:cNvPr>
          <p:cNvSpPr txBox="1">
            <a:spLocks/>
          </p:cNvSpPr>
          <p:nvPr/>
        </p:nvSpPr>
        <p:spPr>
          <a:xfrm>
            <a:off x="4125728" y="1807509"/>
            <a:ext cx="3526763" cy="63575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Clear cell renal cell carcinoma  in Romania</a:t>
            </a:r>
          </a:p>
        </p:txBody>
      </p:sp>
      <p:sp>
        <p:nvSpPr>
          <p:cNvPr id="7" name="Content Placeholder 2">
            <a:extLst>
              <a:ext uri="{FF2B5EF4-FFF2-40B4-BE49-F238E27FC236}">
                <a16:creationId xmlns:a16="http://schemas.microsoft.com/office/drawing/2014/main" id="{A280A1E8-9153-9BE0-0921-D1706999A6A9}"/>
              </a:ext>
            </a:extLst>
          </p:cNvPr>
          <p:cNvSpPr txBox="1">
            <a:spLocks/>
          </p:cNvSpPr>
          <p:nvPr/>
        </p:nvSpPr>
        <p:spPr>
          <a:xfrm>
            <a:off x="4563117" y="5261392"/>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Scelo </a:t>
            </a:r>
            <a:r>
              <a:rPr lang="en-MX" sz="1600" i="1" dirty="0">
                <a:latin typeface="Galvji" panose="020B0504020202020204" pitchFamily="34" charset="77"/>
              </a:rPr>
              <a:t>et al </a:t>
            </a:r>
            <a:r>
              <a:rPr lang="en-MX" sz="1600" dirty="0">
                <a:latin typeface="Galvji" panose="020B0504020202020204" pitchFamily="34" charset="77"/>
              </a:rPr>
              <a:t>(2014)</a:t>
            </a:r>
          </a:p>
        </p:txBody>
      </p:sp>
      <p:pic>
        <p:nvPicPr>
          <p:cNvPr id="8" name="Picture 2" descr="Genomic differences in lung adenocarcinoma across patient populations. A, TMB, SCNA burden, and the frequency of KRAS mutations are lower, whereas the frequency of EGFR mutations is higher, in lung cancers from East Asian patients, compared with lung cancers from patients of European and/or African origin. The somatic EGFR mutation rate in lung cancer varies among Latin American countries. Mexican and Colombian populations have varying degrees of NAT ancestry, as indicated in blue. B, Both germline variations and environmental exposures such as smoking can predispose to somatic alterations driving the development of lung cancers, that may cause the genomic differences across populations.">
            <a:extLst>
              <a:ext uri="{FF2B5EF4-FFF2-40B4-BE49-F238E27FC236}">
                <a16:creationId xmlns:a16="http://schemas.microsoft.com/office/drawing/2014/main" id="{5CC204E0-31C9-84C2-4A00-F9DBC7CA1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131"/>
          <a:stretch/>
        </p:blipFill>
        <p:spPr bwMode="auto">
          <a:xfrm>
            <a:off x="7626282" y="2492317"/>
            <a:ext cx="4471589" cy="194220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FCE35FB-E8A1-E972-0B6A-848C02B061E1}"/>
              </a:ext>
            </a:extLst>
          </p:cNvPr>
          <p:cNvSpPr txBox="1">
            <a:spLocks/>
          </p:cNvSpPr>
          <p:nvPr/>
        </p:nvSpPr>
        <p:spPr>
          <a:xfrm>
            <a:off x="7815874" y="1780953"/>
            <a:ext cx="3974415" cy="6888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MX" sz="2000" dirty="0">
                <a:latin typeface="Galvji" panose="020B0504020202020204" pitchFamily="34" charset="77"/>
              </a:rPr>
              <a:t>Lung cancer in East Asians and Latin Americans </a:t>
            </a:r>
          </a:p>
        </p:txBody>
      </p:sp>
      <p:pic>
        <p:nvPicPr>
          <p:cNvPr id="10" name="Picture 9" descr="Chart, scatter chart&#10;&#10;Description automatically generated">
            <a:extLst>
              <a:ext uri="{FF2B5EF4-FFF2-40B4-BE49-F238E27FC236}">
                <a16:creationId xmlns:a16="http://schemas.microsoft.com/office/drawing/2014/main" id="{3F3B512D-5A70-7894-6F6C-1237FF5AF538}"/>
              </a:ext>
            </a:extLst>
          </p:cNvPr>
          <p:cNvPicPr>
            <a:picLocks noChangeAspect="1"/>
          </p:cNvPicPr>
          <p:nvPr/>
        </p:nvPicPr>
        <p:blipFill>
          <a:blip r:embed="rId5"/>
          <a:stretch>
            <a:fillRect/>
          </a:stretch>
        </p:blipFill>
        <p:spPr>
          <a:xfrm>
            <a:off x="8340390" y="3686670"/>
            <a:ext cx="2587665" cy="1147015"/>
          </a:xfrm>
          <a:prstGeom prst="rect">
            <a:avLst/>
          </a:prstGeom>
        </p:spPr>
      </p:pic>
      <p:sp>
        <p:nvSpPr>
          <p:cNvPr id="11" name="Content Placeholder 2">
            <a:extLst>
              <a:ext uri="{FF2B5EF4-FFF2-40B4-BE49-F238E27FC236}">
                <a16:creationId xmlns:a16="http://schemas.microsoft.com/office/drawing/2014/main" id="{89D7C83C-B146-C632-C1A5-D3CEB99F38F3}"/>
              </a:ext>
            </a:extLst>
          </p:cNvPr>
          <p:cNvSpPr txBox="1">
            <a:spLocks/>
          </p:cNvSpPr>
          <p:nvPr/>
        </p:nvSpPr>
        <p:spPr>
          <a:xfrm>
            <a:off x="8569973" y="4939572"/>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Carrot-Zhang </a:t>
            </a:r>
            <a:r>
              <a:rPr lang="en-MX" sz="1600" i="1" dirty="0">
                <a:latin typeface="Galvji" panose="020B0504020202020204" pitchFamily="34" charset="77"/>
              </a:rPr>
              <a:t>et al </a:t>
            </a:r>
            <a:r>
              <a:rPr lang="en-MX" sz="1600" dirty="0">
                <a:latin typeface="Galvji" panose="020B0504020202020204" pitchFamily="34" charset="77"/>
              </a:rPr>
              <a:t>(2021)</a:t>
            </a:r>
          </a:p>
        </p:txBody>
      </p:sp>
      <p:pic>
        <p:nvPicPr>
          <p:cNvPr id="3074" name="Picture 2" descr="figure 1">
            <a:extLst>
              <a:ext uri="{FF2B5EF4-FFF2-40B4-BE49-F238E27FC236}">
                <a16:creationId xmlns:a16="http://schemas.microsoft.com/office/drawing/2014/main" id="{8AFE6369-FEF8-5E0E-65EE-BD154F4AF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78" y="2597467"/>
            <a:ext cx="3351865" cy="25640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96A0429-4E32-D8B7-FDAA-EA152BAD4238}"/>
              </a:ext>
            </a:extLst>
          </p:cNvPr>
          <p:cNvSpPr/>
          <p:nvPr/>
        </p:nvSpPr>
        <p:spPr>
          <a:xfrm>
            <a:off x="3693407" y="2231654"/>
            <a:ext cx="304776" cy="383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3" name="Content Placeholder 2">
            <a:extLst>
              <a:ext uri="{FF2B5EF4-FFF2-40B4-BE49-F238E27FC236}">
                <a16:creationId xmlns:a16="http://schemas.microsoft.com/office/drawing/2014/main" id="{52385707-E8E5-DA1B-D9EE-31912834012D}"/>
              </a:ext>
            </a:extLst>
          </p:cNvPr>
          <p:cNvSpPr txBox="1">
            <a:spLocks/>
          </p:cNvSpPr>
          <p:nvPr/>
        </p:nvSpPr>
        <p:spPr>
          <a:xfrm>
            <a:off x="105187" y="1807509"/>
            <a:ext cx="3526763" cy="63575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Prostate cancer in men of African ancestry</a:t>
            </a:r>
          </a:p>
        </p:txBody>
      </p:sp>
      <p:sp>
        <p:nvSpPr>
          <p:cNvPr id="15" name="Content Placeholder 2">
            <a:extLst>
              <a:ext uri="{FF2B5EF4-FFF2-40B4-BE49-F238E27FC236}">
                <a16:creationId xmlns:a16="http://schemas.microsoft.com/office/drawing/2014/main" id="{D273AEE4-D9BB-9D1B-B0C6-DE2E157B8C49}"/>
              </a:ext>
            </a:extLst>
          </p:cNvPr>
          <p:cNvSpPr txBox="1">
            <a:spLocks/>
          </p:cNvSpPr>
          <p:nvPr/>
        </p:nvSpPr>
        <p:spPr>
          <a:xfrm>
            <a:off x="577990" y="5997092"/>
            <a:ext cx="2723535"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Ancestry-specific genetic risk factors</a:t>
            </a:r>
          </a:p>
        </p:txBody>
      </p:sp>
      <p:sp>
        <p:nvSpPr>
          <p:cNvPr id="16" name="Content Placeholder 2">
            <a:extLst>
              <a:ext uri="{FF2B5EF4-FFF2-40B4-BE49-F238E27FC236}">
                <a16:creationId xmlns:a16="http://schemas.microsoft.com/office/drawing/2014/main" id="{27EE68BC-BA49-67FC-3F39-12B84B591558}"/>
              </a:ext>
            </a:extLst>
          </p:cNvPr>
          <p:cNvSpPr txBox="1">
            <a:spLocks/>
          </p:cNvSpPr>
          <p:nvPr/>
        </p:nvSpPr>
        <p:spPr>
          <a:xfrm>
            <a:off x="4298503" y="5997092"/>
            <a:ext cx="3225864"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Differing environmental exposures</a:t>
            </a:r>
          </a:p>
        </p:txBody>
      </p:sp>
      <p:sp>
        <p:nvSpPr>
          <p:cNvPr id="17" name="Content Placeholder 2">
            <a:extLst>
              <a:ext uri="{FF2B5EF4-FFF2-40B4-BE49-F238E27FC236}">
                <a16:creationId xmlns:a16="http://schemas.microsoft.com/office/drawing/2014/main" id="{FA653FF6-48F6-6ADE-C804-C17813375992}"/>
              </a:ext>
            </a:extLst>
          </p:cNvPr>
          <p:cNvSpPr txBox="1">
            <a:spLocks/>
          </p:cNvSpPr>
          <p:nvPr/>
        </p:nvSpPr>
        <p:spPr>
          <a:xfrm>
            <a:off x="7974369" y="5997092"/>
            <a:ext cx="3909883"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Correlation between ancestry and genomic profile</a:t>
            </a:r>
          </a:p>
        </p:txBody>
      </p:sp>
      <p:sp>
        <p:nvSpPr>
          <p:cNvPr id="19" name="Content Placeholder 2">
            <a:extLst>
              <a:ext uri="{FF2B5EF4-FFF2-40B4-BE49-F238E27FC236}">
                <a16:creationId xmlns:a16="http://schemas.microsoft.com/office/drawing/2014/main" id="{C6EDF528-2B2A-FF0F-4A31-30E11F2E2E2C}"/>
              </a:ext>
            </a:extLst>
          </p:cNvPr>
          <p:cNvSpPr txBox="1">
            <a:spLocks/>
          </p:cNvSpPr>
          <p:nvPr/>
        </p:nvSpPr>
        <p:spPr>
          <a:xfrm>
            <a:off x="185625"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Germline predisposition</a:t>
            </a:r>
          </a:p>
        </p:txBody>
      </p:sp>
      <p:sp>
        <p:nvSpPr>
          <p:cNvPr id="20" name="Content Placeholder 2">
            <a:extLst>
              <a:ext uri="{FF2B5EF4-FFF2-40B4-BE49-F238E27FC236}">
                <a16:creationId xmlns:a16="http://schemas.microsoft.com/office/drawing/2014/main" id="{3E5D73B8-891C-7A09-DAC7-129B201412E6}"/>
              </a:ext>
            </a:extLst>
          </p:cNvPr>
          <p:cNvSpPr txBox="1">
            <a:spLocks/>
          </p:cNvSpPr>
          <p:nvPr/>
        </p:nvSpPr>
        <p:spPr>
          <a:xfrm>
            <a:off x="8133827"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Correlation analyses</a:t>
            </a:r>
          </a:p>
        </p:txBody>
      </p:sp>
      <p:sp>
        <p:nvSpPr>
          <p:cNvPr id="34" name="Rectangle 33">
            <a:extLst>
              <a:ext uri="{FF2B5EF4-FFF2-40B4-BE49-F238E27FC236}">
                <a16:creationId xmlns:a16="http://schemas.microsoft.com/office/drawing/2014/main" id="{8608F9AE-69D5-0B18-8D41-A4629C536974}"/>
              </a:ext>
            </a:extLst>
          </p:cNvPr>
          <p:cNvSpPr/>
          <p:nvPr/>
        </p:nvSpPr>
        <p:spPr>
          <a:xfrm>
            <a:off x="11790289" y="3160060"/>
            <a:ext cx="307583" cy="241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1" name="Down Arrow 50">
            <a:extLst>
              <a:ext uri="{FF2B5EF4-FFF2-40B4-BE49-F238E27FC236}">
                <a16:creationId xmlns:a16="http://schemas.microsoft.com/office/drawing/2014/main" id="{F4BA6181-74CB-AE45-9227-10EA76150562}"/>
              </a:ext>
            </a:extLst>
          </p:cNvPr>
          <p:cNvSpPr/>
          <p:nvPr/>
        </p:nvSpPr>
        <p:spPr>
          <a:xfrm>
            <a:off x="1787886" y="5595883"/>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2" name="Down Arrow 51">
            <a:extLst>
              <a:ext uri="{FF2B5EF4-FFF2-40B4-BE49-F238E27FC236}">
                <a16:creationId xmlns:a16="http://schemas.microsoft.com/office/drawing/2014/main" id="{37938AC7-F2D4-912C-FECD-45A58BDBB785}"/>
              </a:ext>
            </a:extLst>
          </p:cNvPr>
          <p:cNvSpPr/>
          <p:nvPr/>
        </p:nvSpPr>
        <p:spPr>
          <a:xfrm>
            <a:off x="5783469" y="5595883"/>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7" name="Down Arrow 56">
            <a:extLst>
              <a:ext uri="{FF2B5EF4-FFF2-40B4-BE49-F238E27FC236}">
                <a16:creationId xmlns:a16="http://schemas.microsoft.com/office/drawing/2014/main" id="{8B2CBD8F-966A-F2F8-5F30-58E0B591F5DB}"/>
              </a:ext>
            </a:extLst>
          </p:cNvPr>
          <p:cNvSpPr/>
          <p:nvPr/>
        </p:nvSpPr>
        <p:spPr>
          <a:xfrm>
            <a:off x="9803991" y="5595883"/>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027" name="Rectangle 1026">
            <a:extLst>
              <a:ext uri="{FF2B5EF4-FFF2-40B4-BE49-F238E27FC236}">
                <a16:creationId xmlns:a16="http://schemas.microsoft.com/office/drawing/2014/main" id="{B6F45C2D-5AD9-5ADF-83E8-9FB117717487}"/>
              </a:ext>
            </a:extLst>
          </p:cNvPr>
          <p:cNvSpPr/>
          <p:nvPr/>
        </p:nvSpPr>
        <p:spPr>
          <a:xfrm>
            <a:off x="7607723" y="5338736"/>
            <a:ext cx="4584277" cy="1519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3" name="Rectangle 2">
            <a:extLst>
              <a:ext uri="{FF2B5EF4-FFF2-40B4-BE49-F238E27FC236}">
                <a16:creationId xmlns:a16="http://schemas.microsoft.com/office/drawing/2014/main" id="{2293B8B0-B744-0740-FEA9-60BE35830E58}"/>
              </a:ext>
            </a:extLst>
          </p:cNvPr>
          <p:cNvSpPr/>
          <p:nvPr/>
        </p:nvSpPr>
        <p:spPr>
          <a:xfrm>
            <a:off x="81210" y="5552822"/>
            <a:ext cx="7556532" cy="114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5" name="Rectangle 4">
            <a:extLst>
              <a:ext uri="{FF2B5EF4-FFF2-40B4-BE49-F238E27FC236}">
                <a16:creationId xmlns:a16="http://schemas.microsoft.com/office/drawing/2014/main" id="{A30113FB-73DA-04A1-6EA5-CD80316D8E8E}"/>
              </a:ext>
            </a:extLst>
          </p:cNvPr>
          <p:cNvSpPr/>
          <p:nvPr/>
        </p:nvSpPr>
        <p:spPr>
          <a:xfrm>
            <a:off x="4145523" y="1273186"/>
            <a:ext cx="3506968"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21" name="Content Placeholder 2">
            <a:extLst>
              <a:ext uri="{FF2B5EF4-FFF2-40B4-BE49-F238E27FC236}">
                <a16:creationId xmlns:a16="http://schemas.microsoft.com/office/drawing/2014/main" id="{7656D995-1D80-3A82-4AC6-C8588ED249A6}"/>
              </a:ext>
            </a:extLst>
          </p:cNvPr>
          <p:cNvSpPr txBox="1">
            <a:spLocks/>
          </p:cNvSpPr>
          <p:nvPr/>
        </p:nvSpPr>
        <p:spPr>
          <a:xfrm>
            <a:off x="4145521"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Sample genomic profiling</a:t>
            </a:r>
          </a:p>
        </p:txBody>
      </p:sp>
      <p:sp>
        <p:nvSpPr>
          <p:cNvPr id="22" name="Rectangle 21">
            <a:extLst>
              <a:ext uri="{FF2B5EF4-FFF2-40B4-BE49-F238E27FC236}">
                <a16:creationId xmlns:a16="http://schemas.microsoft.com/office/drawing/2014/main" id="{ACF17AB2-DA4D-8EE7-62E4-38844E302766}"/>
              </a:ext>
            </a:extLst>
          </p:cNvPr>
          <p:cNvSpPr/>
          <p:nvPr/>
        </p:nvSpPr>
        <p:spPr>
          <a:xfrm>
            <a:off x="185625" y="3361459"/>
            <a:ext cx="174139" cy="881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23" name="Content Placeholder 2">
            <a:extLst>
              <a:ext uri="{FF2B5EF4-FFF2-40B4-BE49-F238E27FC236}">
                <a16:creationId xmlns:a16="http://schemas.microsoft.com/office/drawing/2014/main" id="{C67EDF30-A276-B177-6DD4-E47230D857CE}"/>
              </a:ext>
            </a:extLst>
          </p:cNvPr>
          <p:cNvSpPr txBox="1">
            <a:spLocks/>
          </p:cNvSpPr>
          <p:nvPr/>
        </p:nvSpPr>
        <p:spPr>
          <a:xfrm rot="16200000">
            <a:off x="-981896" y="3515356"/>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067" dirty="0">
                <a:latin typeface="Galvji" panose="020B0504020202020204" pitchFamily="34" charset="77"/>
              </a:rPr>
              <a:t>-log</a:t>
            </a:r>
            <a:r>
              <a:rPr lang="en-MX" sz="1067" baseline="-25000" dirty="0">
                <a:latin typeface="Galvji" panose="020B0504020202020204" pitchFamily="34" charset="77"/>
              </a:rPr>
              <a:t>10</a:t>
            </a:r>
            <a:r>
              <a:rPr lang="en-MX" sz="1067" i="1" dirty="0">
                <a:latin typeface="Galvji" panose="020B0504020202020204" pitchFamily="34" charset="77"/>
              </a:rPr>
              <a:t>P</a:t>
            </a:r>
          </a:p>
        </p:txBody>
      </p:sp>
      <p:sp>
        <p:nvSpPr>
          <p:cNvPr id="24" name="Rectangle 23">
            <a:extLst>
              <a:ext uri="{FF2B5EF4-FFF2-40B4-BE49-F238E27FC236}">
                <a16:creationId xmlns:a16="http://schemas.microsoft.com/office/drawing/2014/main" id="{90A905C9-3014-1D7D-ED69-DCDEA90D0BF7}"/>
              </a:ext>
            </a:extLst>
          </p:cNvPr>
          <p:cNvSpPr/>
          <p:nvPr/>
        </p:nvSpPr>
        <p:spPr>
          <a:xfrm>
            <a:off x="1469037" y="5067076"/>
            <a:ext cx="1009337" cy="94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25" name="Content Placeholder 2">
            <a:extLst>
              <a:ext uri="{FF2B5EF4-FFF2-40B4-BE49-F238E27FC236}">
                <a16:creationId xmlns:a16="http://schemas.microsoft.com/office/drawing/2014/main" id="{81EE977E-3C37-5B9B-F182-4CA7CC178BFA}"/>
              </a:ext>
            </a:extLst>
          </p:cNvPr>
          <p:cNvSpPr txBox="1">
            <a:spLocks/>
          </p:cNvSpPr>
          <p:nvPr/>
        </p:nvSpPr>
        <p:spPr>
          <a:xfrm>
            <a:off x="681613" y="4984997"/>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067" dirty="0">
                <a:latin typeface="Galvji" panose="020B0504020202020204" pitchFamily="34" charset="77"/>
              </a:rPr>
              <a:t>Chromosome</a:t>
            </a:r>
            <a:endParaRPr lang="en-MX" sz="1067" i="1" dirty="0">
              <a:latin typeface="Galvji" panose="020B0504020202020204" pitchFamily="34" charset="77"/>
            </a:endParaRPr>
          </a:p>
        </p:txBody>
      </p:sp>
      <p:sp>
        <p:nvSpPr>
          <p:cNvPr id="26" name="Content Placeholder 2">
            <a:extLst>
              <a:ext uri="{FF2B5EF4-FFF2-40B4-BE49-F238E27FC236}">
                <a16:creationId xmlns:a16="http://schemas.microsoft.com/office/drawing/2014/main" id="{0D175516-40E1-2C5B-737C-49B482D54980}"/>
              </a:ext>
            </a:extLst>
          </p:cNvPr>
          <p:cNvSpPr txBox="1">
            <a:spLocks/>
          </p:cNvSpPr>
          <p:nvPr/>
        </p:nvSpPr>
        <p:spPr>
          <a:xfrm>
            <a:off x="552383" y="5205072"/>
            <a:ext cx="2723535" cy="4598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Freedman </a:t>
            </a:r>
            <a:r>
              <a:rPr lang="en-MX" sz="1600" i="1" dirty="0">
                <a:latin typeface="Galvji" panose="020B0504020202020204" pitchFamily="34" charset="77"/>
              </a:rPr>
              <a:t>et al </a:t>
            </a:r>
            <a:r>
              <a:rPr lang="en-MX" sz="1600" dirty="0">
                <a:latin typeface="Galvji" panose="020B0504020202020204" pitchFamily="34" charset="77"/>
              </a:rPr>
              <a:t>(2006)</a:t>
            </a:r>
            <a:br>
              <a:rPr lang="en-MX" sz="1600" dirty="0">
                <a:latin typeface="Galvji" panose="020B0504020202020204" pitchFamily="34" charset="77"/>
              </a:rPr>
            </a:br>
            <a:r>
              <a:rPr lang="en-MX" sz="1600" dirty="0">
                <a:latin typeface="Galvji" panose="020B0504020202020204" pitchFamily="34" charset="77"/>
              </a:rPr>
              <a:t>Haiman </a:t>
            </a:r>
            <a:r>
              <a:rPr lang="en-MX" sz="1600" i="1" dirty="0">
                <a:latin typeface="Galvji" panose="020B0504020202020204" pitchFamily="34" charset="77"/>
              </a:rPr>
              <a:t>et al </a:t>
            </a:r>
            <a:r>
              <a:rPr lang="en-MX" sz="1600" dirty="0">
                <a:latin typeface="Galvji" panose="020B0504020202020204" pitchFamily="34" charset="77"/>
              </a:rPr>
              <a:t>(2011)</a:t>
            </a:r>
          </a:p>
        </p:txBody>
      </p:sp>
      <p:sp>
        <p:nvSpPr>
          <p:cNvPr id="27" name="Title 1">
            <a:extLst>
              <a:ext uri="{FF2B5EF4-FFF2-40B4-BE49-F238E27FC236}">
                <a16:creationId xmlns:a16="http://schemas.microsoft.com/office/drawing/2014/main" id="{FEB8D7BC-C449-2AE1-843F-702055EFA862}"/>
              </a:ext>
            </a:extLst>
          </p:cNvPr>
          <p:cNvSpPr>
            <a:spLocks noGrp="1"/>
          </p:cNvSpPr>
          <p:nvPr>
            <p:ph type="title"/>
          </p:nvPr>
        </p:nvSpPr>
        <p:spPr>
          <a:xfrm>
            <a:off x="-139742" y="-203752"/>
            <a:ext cx="12371295" cy="1555592"/>
          </a:xfrm>
        </p:spPr>
        <p:txBody>
          <a:bodyPr>
            <a:noAutofit/>
          </a:bodyPr>
          <a:lstStyle/>
          <a:p>
            <a:pPr algn="ctr"/>
            <a:r>
              <a:rPr lang="en-MX" sz="3200" dirty="0">
                <a:latin typeface="Euphemia UCAS" panose="020B0503040102020104" pitchFamily="34" charset="-79"/>
                <a:cs typeface="Euphemia UCAS" panose="020B0503040102020104" pitchFamily="34" charset="-79"/>
              </a:rPr>
              <a:t>Traditional genomic studies have uncovered distinct genetic and environmental risk factors across populations </a:t>
            </a:r>
          </a:p>
        </p:txBody>
      </p:sp>
    </p:spTree>
    <p:extLst>
      <p:ext uri="{BB962C8B-B14F-4D97-AF65-F5344CB8AC3E}">
        <p14:creationId xmlns:p14="http://schemas.microsoft.com/office/powerpoint/2010/main" val="280754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BC6379-79BF-754E-B9B7-6B297CF174AD}"/>
              </a:ext>
            </a:extLst>
          </p:cNvPr>
          <p:cNvSpPr/>
          <p:nvPr/>
        </p:nvSpPr>
        <p:spPr>
          <a:xfrm>
            <a:off x="4254294" y="5960582"/>
            <a:ext cx="3309220"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1024" name="Rectangle 1023">
            <a:extLst>
              <a:ext uri="{FF2B5EF4-FFF2-40B4-BE49-F238E27FC236}">
                <a16:creationId xmlns:a16="http://schemas.microsoft.com/office/drawing/2014/main" id="{FB0E7CA1-45B1-9008-3E7E-30AB5D921399}"/>
              </a:ext>
            </a:extLst>
          </p:cNvPr>
          <p:cNvSpPr/>
          <p:nvPr/>
        </p:nvSpPr>
        <p:spPr>
          <a:xfrm>
            <a:off x="8028158" y="5960582"/>
            <a:ext cx="3827215"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59" name="Rectangle 58">
            <a:extLst>
              <a:ext uri="{FF2B5EF4-FFF2-40B4-BE49-F238E27FC236}">
                <a16:creationId xmlns:a16="http://schemas.microsoft.com/office/drawing/2014/main" id="{30CC9D6D-D288-C697-10AA-85F971EBFCF3}"/>
              </a:ext>
            </a:extLst>
          </p:cNvPr>
          <p:cNvSpPr/>
          <p:nvPr/>
        </p:nvSpPr>
        <p:spPr>
          <a:xfrm>
            <a:off x="282389" y="5963051"/>
            <a:ext cx="3309220" cy="6797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dirty="0"/>
          </a:p>
        </p:txBody>
      </p:sp>
      <p:sp>
        <p:nvSpPr>
          <p:cNvPr id="50" name="Rectangle 49">
            <a:extLst>
              <a:ext uri="{FF2B5EF4-FFF2-40B4-BE49-F238E27FC236}">
                <a16:creationId xmlns:a16="http://schemas.microsoft.com/office/drawing/2014/main" id="{4CB393EB-AF3C-1204-7695-51EECE8D34A9}"/>
              </a:ext>
            </a:extLst>
          </p:cNvPr>
          <p:cNvSpPr/>
          <p:nvPr/>
        </p:nvSpPr>
        <p:spPr>
          <a:xfrm>
            <a:off x="8257241" y="1273186"/>
            <a:ext cx="3309220"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36" name="Rectangle 35">
            <a:extLst>
              <a:ext uri="{FF2B5EF4-FFF2-40B4-BE49-F238E27FC236}">
                <a16:creationId xmlns:a16="http://schemas.microsoft.com/office/drawing/2014/main" id="{2BE88CEA-CB7C-D99B-A0F4-B1819025ACC3}"/>
              </a:ext>
            </a:extLst>
          </p:cNvPr>
          <p:cNvSpPr/>
          <p:nvPr/>
        </p:nvSpPr>
        <p:spPr>
          <a:xfrm>
            <a:off x="282389" y="1273186"/>
            <a:ext cx="3309220"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pic>
        <p:nvPicPr>
          <p:cNvPr id="4" name="Picture 3" descr="Chart, bar chart&#10;&#10;Description automatically generated">
            <a:extLst>
              <a:ext uri="{FF2B5EF4-FFF2-40B4-BE49-F238E27FC236}">
                <a16:creationId xmlns:a16="http://schemas.microsoft.com/office/drawing/2014/main" id="{B832A0DC-0FEC-2F01-14D1-7E7043A9D6E8}"/>
              </a:ext>
            </a:extLst>
          </p:cNvPr>
          <p:cNvPicPr>
            <a:picLocks noChangeAspect="1"/>
          </p:cNvPicPr>
          <p:nvPr/>
        </p:nvPicPr>
        <p:blipFill>
          <a:blip r:embed="rId3"/>
          <a:stretch>
            <a:fillRect/>
          </a:stretch>
        </p:blipFill>
        <p:spPr>
          <a:xfrm>
            <a:off x="3544858" y="2270035"/>
            <a:ext cx="4175553" cy="2999581"/>
          </a:xfrm>
          <a:prstGeom prst="rect">
            <a:avLst/>
          </a:prstGeom>
        </p:spPr>
      </p:pic>
      <p:sp>
        <p:nvSpPr>
          <p:cNvPr id="6" name="Content Placeholder 2">
            <a:extLst>
              <a:ext uri="{FF2B5EF4-FFF2-40B4-BE49-F238E27FC236}">
                <a16:creationId xmlns:a16="http://schemas.microsoft.com/office/drawing/2014/main" id="{8A3A92CC-3A16-FDCC-A0F9-D8A74035B402}"/>
              </a:ext>
            </a:extLst>
          </p:cNvPr>
          <p:cNvSpPr txBox="1">
            <a:spLocks/>
          </p:cNvSpPr>
          <p:nvPr/>
        </p:nvSpPr>
        <p:spPr>
          <a:xfrm>
            <a:off x="4125728" y="1807509"/>
            <a:ext cx="3526763" cy="63575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Clear cell renal cell carcinoma  in Romania</a:t>
            </a:r>
          </a:p>
        </p:txBody>
      </p:sp>
      <p:sp>
        <p:nvSpPr>
          <p:cNvPr id="7" name="Content Placeholder 2">
            <a:extLst>
              <a:ext uri="{FF2B5EF4-FFF2-40B4-BE49-F238E27FC236}">
                <a16:creationId xmlns:a16="http://schemas.microsoft.com/office/drawing/2014/main" id="{A280A1E8-9153-9BE0-0921-D1706999A6A9}"/>
              </a:ext>
            </a:extLst>
          </p:cNvPr>
          <p:cNvSpPr txBox="1">
            <a:spLocks/>
          </p:cNvSpPr>
          <p:nvPr/>
        </p:nvSpPr>
        <p:spPr>
          <a:xfrm>
            <a:off x="4563117" y="5261392"/>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Scelo </a:t>
            </a:r>
            <a:r>
              <a:rPr lang="en-MX" sz="1600" i="1" dirty="0">
                <a:latin typeface="Galvji" panose="020B0504020202020204" pitchFamily="34" charset="77"/>
              </a:rPr>
              <a:t>et al </a:t>
            </a:r>
            <a:r>
              <a:rPr lang="en-MX" sz="1600" dirty="0">
                <a:latin typeface="Galvji" panose="020B0504020202020204" pitchFamily="34" charset="77"/>
              </a:rPr>
              <a:t>(2014)</a:t>
            </a:r>
          </a:p>
        </p:txBody>
      </p:sp>
      <p:pic>
        <p:nvPicPr>
          <p:cNvPr id="8" name="Picture 2" descr="Genomic differences in lung adenocarcinoma across patient populations. A, TMB, SCNA burden, and the frequency of KRAS mutations are lower, whereas the frequency of EGFR mutations is higher, in lung cancers from East Asian patients, compared with lung cancers from patients of European and/or African origin. The somatic EGFR mutation rate in lung cancer varies among Latin American countries. Mexican and Colombian populations have varying degrees of NAT ancestry, as indicated in blue. B, Both germline variations and environmental exposures such as smoking can predispose to somatic alterations driving the development of lung cancers, that may cause the genomic differences across populations.">
            <a:extLst>
              <a:ext uri="{FF2B5EF4-FFF2-40B4-BE49-F238E27FC236}">
                <a16:creationId xmlns:a16="http://schemas.microsoft.com/office/drawing/2014/main" id="{5CC204E0-31C9-84C2-4A00-F9DBC7CA1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131"/>
          <a:stretch/>
        </p:blipFill>
        <p:spPr bwMode="auto">
          <a:xfrm>
            <a:off x="7626282" y="2492317"/>
            <a:ext cx="4471589" cy="194220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FCE35FB-E8A1-E972-0B6A-848C02B061E1}"/>
              </a:ext>
            </a:extLst>
          </p:cNvPr>
          <p:cNvSpPr txBox="1">
            <a:spLocks/>
          </p:cNvSpPr>
          <p:nvPr/>
        </p:nvSpPr>
        <p:spPr>
          <a:xfrm>
            <a:off x="7815874" y="1780953"/>
            <a:ext cx="3974415" cy="6888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MX" sz="2000" dirty="0">
                <a:latin typeface="Galvji" panose="020B0504020202020204" pitchFamily="34" charset="77"/>
              </a:rPr>
              <a:t>Lung cancer in East Asians and Latin Americans </a:t>
            </a:r>
          </a:p>
        </p:txBody>
      </p:sp>
      <p:pic>
        <p:nvPicPr>
          <p:cNvPr id="10" name="Picture 9" descr="Chart, scatter chart&#10;&#10;Description automatically generated">
            <a:extLst>
              <a:ext uri="{FF2B5EF4-FFF2-40B4-BE49-F238E27FC236}">
                <a16:creationId xmlns:a16="http://schemas.microsoft.com/office/drawing/2014/main" id="{3F3B512D-5A70-7894-6F6C-1237FF5AF538}"/>
              </a:ext>
            </a:extLst>
          </p:cNvPr>
          <p:cNvPicPr>
            <a:picLocks noChangeAspect="1"/>
          </p:cNvPicPr>
          <p:nvPr/>
        </p:nvPicPr>
        <p:blipFill>
          <a:blip r:embed="rId5"/>
          <a:stretch>
            <a:fillRect/>
          </a:stretch>
        </p:blipFill>
        <p:spPr>
          <a:xfrm>
            <a:off x="8340390" y="3686670"/>
            <a:ext cx="2587665" cy="1147015"/>
          </a:xfrm>
          <a:prstGeom prst="rect">
            <a:avLst/>
          </a:prstGeom>
        </p:spPr>
      </p:pic>
      <p:sp>
        <p:nvSpPr>
          <p:cNvPr id="11" name="Content Placeholder 2">
            <a:extLst>
              <a:ext uri="{FF2B5EF4-FFF2-40B4-BE49-F238E27FC236}">
                <a16:creationId xmlns:a16="http://schemas.microsoft.com/office/drawing/2014/main" id="{89D7C83C-B146-C632-C1A5-D3CEB99F38F3}"/>
              </a:ext>
            </a:extLst>
          </p:cNvPr>
          <p:cNvSpPr txBox="1">
            <a:spLocks/>
          </p:cNvSpPr>
          <p:nvPr/>
        </p:nvSpPr>
        <p:spPr>
          <a:xfrm>
            <a:off x="8569973" y="4939572"/>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Carrot-Zhang </a:t>
            </a:r>
            <a:r>
              <a:rPr lang="en-MX" sz="1600" i="1" dirty="0">
                <a:latin typeface="Galvji" panose="020B0504020202020204" pitchFamily="34" charset="77"/>
              </a:rPr>
              <a:t>et al </a:t>
            </a:r>
            <a:r>
              <a:rPr lang="en-MX" sz="1600" dirty="0">
                <a:latin typeface="Galvji" panose="020B0504020202020204" pitchFamily="34" charset="77"/>
              </a:rPr>
              <a:t>(2021)</a:t>
            </a:r>
          </a:p>
        </p:txBody>
      </p:sp>
      <p:pic>
        <p:nvPicPr>
          <p:cNvPr id="3074" name="Picture 2" descr="figure 1">
            <a:extLst>
              <a:ext uri="{FF2B5EF4-FFF2-40B4-BE49-F238E27FC236}">
                <a16:creationId xmlns:a16="http://schemas.microsoft.com/office/drawing/2014/main" id="{8AFE6369-FEF8-5E0E-65EE-BD154F4AF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78" y="2597467"/>
            <a:ext cx="3351865" cy="25640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96A0429-4E32-D8B7-FDAA-EA152BAD4238}"/>
              </a:ext>
            </a:extLst>
          </p:cNvPr>
          <p:cNvSpPr/>
          <p:nvPr/>
        </p:nvSpPr>
        <p:spPr>
          <a:xfrm>
            <a:off x="3693407" y="2231654"/>
            <a:ext cx="304776" cy="383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13" name="Content Placeholder 2">
            <a:extLst>
              <a:ext uri="{FF2B5EF4-FFF2-40B4-BE49-F238E27FC236}">
                <a16:creationId xmlns:a16="http://schemas.microsoft.com/office/drawing/2014/main" id="{52385707-E8E5-DA1B-D9EE-31912834012D}"/>
              </a:ext>
            </a:extLst>
          </p:cNvPr>
          <p:cNvSpPr txBox="1">
            <a:spLocks/>
          </p:cNvSpPr>
          <p:nvPr/>
        </p:nvSpPr>
        <p:spPr>
          <a:xfrm>
            <a:off x="105187" y="1807509"/>
            <a:ext cx="3526763" cy="63575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Prostate cancer in men of African ancestry</a:t>
            </a:r>
          </a:p>
        </p:txBody>
      </p:sp>
      <p:sp>
        <p:nvSpPr>
          <p:cNvPr id="14" name="Content Placeholder 2">
            <a:extLst>
              <a:ext uri="{FF2B5EF4-FFF2-40B4-BE49-F238E27FC236}">
                <a16:creationId xmlns:a16="http://schemas.microsoft.com/office/drawing/2014/main" id="{7FE3622D-01F2-1DBE-DA01-A944DC84D843}"/>
              </a:ext>
            </a:extLst>
          </p:cNvPr>
          <p:cNvSpPr txBox="1">
            <a:spLocks/>
          </p:cNvSpPr>
          <p:nvPr/>
        </p:nvSpPr>
        <p:spPr>
          <a:xfrm>
            <a:off x="552383" y="5205072"/>
            <a:ext cx="2723535" cy="4598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600" dirty="0">
                <a:latin typeface="Galvji" panose="020B0504020202020204" pitchFamily="34" charset="77"/>
              </a:rPr>
              <a:t>Freedman </a:t>
            </a:r>
            <a:r>
              <a:rPr lang="en-MX" sz="1600" i="1" dirty="0">
                <a:latin typeface="Galvji" panose="020B0504020202020204" pitchFamily="34" charset="77"/>
              </a:rPr>
              <a:t>et al </a:t>
            </a:r>
            <a:r>
              <a:rPr lang="en-MX" sz="1600" dirty="0">
                <a:latin typeface="Galvji" panose="020B0504020202020204" pitchFamily="34" charset="77"/>
              </a:rPr>
              <a:t>(2006)</a:t>
            </a:r>
            <a:br>
              <a:rPr lang="en-MX" sz="1600" dirty="0">
                <a:latin typeface="Galvji" panose="020B0504020202020204" pitchFamily="34" charset="77"/>
              </a:rPr>
            </a:br>
            <a:r>
              <a:rPr lang="en-MX" sz="1600" dirty="0">
                <a:latin typeface="Galvji" panose="020B0504020202020204" pitchFamily="34" charset="77"/>
              </a:rPr>
              <a:t>Haiman </a:t>
            </a:r>
            <a:r>
              <a:rPr lang="en-MX" sz="1600" i="1" dirty="0">
                <a:latin typeface="Galvji" panose="020B0504020202020204" pitchFamily="34" charset="77"/>
              </a:rPr>
              <a:t>et al </a:t>
            </a:r>
            <a:r>
              <a:rPr lang="en-MX" sz="1600" dirty="0">
                <a:latin typeface="Galvji" panose="020B0504020202020204" pitchFamily="34" charset="77"/>
              </a:rPr>
              <a:t>(2011)</a:t>
            </a:r>
          </a:p>
        </p:txBody>
      </p:sp>
      <p:sp>
        <p:nvSpPr>
          <p:cNvPr id="15" name="Content Placeholder 2">
            <a:extLst>
              <a:ext uri="{FF2B5EF4-FFF2-40B4-BE49-F238E27FC236}">
                <a16:creationId xmlns:a16="http://schemas.microsoft.com/office/drawing/2014/main" id="{D273AEE4-D9BB-9D1B-B0C6-DE2E157B8C49}"/>
              </a:ext>
            </a:extLst>
          </p:cNvPr>
          <p:cNvSpPr txBox="1">
            <a:spLocks/>
          </p:cNvSpPr>
          <p:nvPr/>
        </p:nvSpPr>
        <p:spPr>
          <a:xfrm>
            <a:off x="577990" y="5997092"/>
            <a:ext cx="2723535"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Ancestry-specific genetic risk factors</a:t>
            </a:r>
          </a:p>
        </p:txBody>
      </p:sp>
      <p:sp>
        <p:nvSpPr>
          <p:cNvPr id="16" name="Content Placeholder 2">
            <a:extLst>
              <a:ext uri="{FF2B5EF4-FFF2-40B4-BE49-F238E27FC236}">
                <a16:creationId xmlns:a16="http://schemas.microsoft.com/office/drawing/2014/main" id="{27EE68BC-BA49-67FC-3F39-12B84B591558}"/>
              </a:ext>
            </a:extLst>
          </p:cNvPr>
          <p:cNvSpPr txBox="1">
            <a:spLocks/>
          </p:cNvSpPr>
          <p:nvPr/>
        </p:nvSpPr>
        <p:spPr>
          <a:xfrm>
            <a:off x="4298503" y="5997092"/>
            <a:ext cx="3225864"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Differing environmental exposures</a:t>
            </a:r>
          </a:p>
        </p:txBody>
      </p:sp>
      <p:sp>
        <p:nvSpPr>
          <p:cNvPr id="17" name="Content Placeholder 2">
            <a:extLst>
              <a:ext uri="{FF2B5EF4-FFF2-40B4-BE49-F238E27FC236}">
                <a16:creationId xmlns:a16="http://schemas.microsoft.com/office/drawing/2014/main" id="{FA653FF6-48F6-6ADE-C804-C17813375992}"/>
              </a:ext>
            </a:extLst>
          </p:cNvPr>
          <p:cNvSpPr txBox="1">
            <a:spLocks/>
          </p:cNvSpPr>
          <p:nvPr/>
        </p:nvSpPr>
        <p:spPr>
          <a:xfrm>
            <a:off x="7974369" y="5997092"/>
            <a:ext cx="3909883" cy="45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2000" dirty="0">
                <a:latin typeface="Galvji" panose="020B0504020202020204" pitchFamily="34" charset="77"/>
              </a:rPr>
              <a:t>Correlation between ancestry and genomic profile</a:t>
            </a:r>
          </a:p>
        </p:txBody>
      </p:sp>
      <p:sp>
        <p:nvSpPr>
          <p:cNvPr id="19" name="Content Placeholder 2">
            <a:extLst>
              <a:ext uri="{FF2B5EF4-FFF2-40B4-BE49-F238E27FC236}">
                <a16:creationId xmlns:a16="http://schemas.microsoft.com/office/drawing/2014/main" id="{C6EDF528-2B2A-FF0F-4A31-30E11F2E2E2C}"/>
              </a:ext>
            </a:extLst>
          </p:cNvPr>
          <p:cNvSpPr txBox="1">
            <a:spLocks/>
          </p:cNvSpPr>
          <p:nvPr/>
        </p:nvSpPr>
        <p:spPr>
          <a:xfrm>
            <a:off x="185625"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Germline predisposition</a:t>
            </a:r>
          </a:p>
        </p:txBody>
      </p:sp>
      <p:sp>
        <p:nvSpPr>
          <p:cNvPr id="20" name="Content Placeholder 2">
            <a:extLst>
              <a:ext uri="{FF2B5EF4-FFF2-40B4-BE49-F238E27FC236}">
                <a16:creationId xmlns:a16="http://schemas.microsoft.com/office/drawing/2014/main" id="{3E5D73B8-891C-7A09-DAC7-129B201412E6}"/>
              </a:ext>
            </a:extLst>
          </p:cNvPr>
          <p:cNvSpPr txBox="1">
            <a:spLocks/>
          </p:cNvSpPr>
          <p:nvPr/>
        </p:nvSpPr>
        <p:spPr>
          <a:xfrm>
            <a:off x="8133827"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Correlation analyses</a:t>
            </a:r>
          </a:p>
        </p:txBody>
      </p:sp>
      <p:sp>
        <p:nvSpPr>
          <p:cNvPr id="34" name="Rectangle 33">
            <a:extLst>
              <a:ext uri="{FF2B5EF4-FFF2-40B4-BE49-F238E27FC236}">
                <a16:creationId xmlns:a16="http://schemas.microsoft.com/office/drawing/2014/main" id="{8608F9AE-69D5-0B18-8D41-A4629C536974}"/>
              </a:ext>
            </a:extLst>
          </p:cNvPr>
          <p:cNvSpPr/>
          <p:nvPr/>
        </p:nvSpPr>
        <p:spPr>
          <a:xfrm>
            <a:off x="11790289" y="3160060"/>
            <a:ext cx="307583" cy="241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1" name="Down Arrow 50">
            <a:extLst>
              <a:ext uri="{FF2B5EF4-FFF2-40B4-BE49-F238E27FC236}">
                <a16:creationId xmlns:a16="http://schemas.microsoft.com/office/drawing/2014/main" id="{F4BA6181-74CB-AE45-9227-10EA76150562}"/>
              </a:ext>
            </a:extLst>
          </p:cNvPr>
          <p:cNvSpPr/>
          <p:nvPr/>
        </p:nvSpPr>
        <p:spPr>
          <a:xfrm>
            <a:off x="1787886" y="5615870"/>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2" name="Down Arrow 51">
            <a:extLst>
              <a:ext uri="{FF2B5EF4-FFF2-40B4-BE49-F238E27FC236}">
                <a16:creationId xmlns:a16="http://schemas.microsoft.com/office/drawing/2014/main" id="{37938AC7-F2D4-912C-FECD-45A58BDBB785}"/>
              </a:ext>
            </a:extLst>
          </p:cNvPr>
          <p:cNvSpPr/>
          <p:nvPr/>
        </p:nvSpPr>
        <p:spPr>
          <a:xfrm>
            <a:off x="5783469" y="5615870"/>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7" name="Down Arrow 56">
            <a:extLst>
              <a:ext uri="{FF2B5EF4-FFF2-40B4-BE49-F238E27FC236}">
                <a16:creationId xmlns:a16="http://schemas.microsoft.com/office/drawing/2014/main" id="{8B2CBD8F-966A-F2F8-5F30-58E0B591F5DB}"/>
              </a:ext>
            </a:extLst>
          </p:cNvPr>
          <p:cNvSpPr/>
          <p:nvPr/>
        </p:nvSpPr>
        <p:spPr>
          <a:xfrm>
            <a:off x="9803991" y="5615870"/>
            <a:ext cx="255495" cy="260367"/>
          </a:xfrm>
          <a:prstGeom prst="down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3" name="Rectangle 2">
            <a:extLst>
              <a:ext uri="{FF2B5EF4-FFF2-40B4-BE49-F238E27FC236}">
                <a16:creationId xmlns:a16="http://schemas.microsoft.com/office/drawing/2014/main" id="{211D5300-EB71-E8C8-2790-FDAF71B73EB5}"/>
              </a:ext>
            </a:extLst>
          </p:cNvPr>
          <p:cNvSpPr/>
          <p:nvPr/>
        </p:nvSpPr>
        <p:spPr>
          <a:xfrm>
            <a:off x="4145523" y="1273186"/>
            <a:ext cx="3506968" cy="463513"/>
          </a:xfrm>
          <a:prstGeom prst="rect">
            <a:avLst/>
          </a:prstGeom>
          <a:solidFill>
            <a:srgbClr val="93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1351"/>
          </a:p>
        </p:txBody>
      </p:sp>
      <p:sp>
        <p:nvSpPr>
          <p:cNvPr id="5" name="Content Placeholder 2">
            <a:extLst>
              <a:ext uri="{FF2B5EF4-FFF2-40B4-BE49-F238E27FC236}">
                <a16:creationId xmlns:a16="http://schemas.microsoft.com/office/drawing/2014/main" id="{D56A8592-B405-036A-F48A-20F63BF107F6}"/>
              </a:ext>
            </a:extLst>
          </p:cNvPr>
          <p:cNvSpPr txBox="1">
            <a:spLocks/>
          </p:cNvSpPr>
          <p:nvPr/>
        </p:nvSpPr>
        <p:spPr>
          <a:xfrm>
            <a:off x="4145521" y="1290693"/>
            <a:ext cx="3526763" cy="635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MX" sz="2000" dirty="0">
                <a:latin typeface="Galvji" panose="020B0504020202020204" pitchFamily="34" charset="77"/>
              </a:rPr>
              <a:t>Sample genomic profiling</a:t>
            </a:r>
          </a:p>
        </p:txBody>
      </p:sp>
      <p:sp>
        <p:nvSpPr>
          <p:cNvPr id="21" name="Rectangle 20">
            <a:extLst>
              <a:ext uri="{FF2B5EF4-FFF2-40B4-BE49-F238E27FC236}">
                <a16:creationId xmlns:a16="http://schemas.microsoft.com/office/drawing/2014/main" id="{ADA83660-5D09-9941-6873-C568665AFDB0}"/>
              </a:ext>
            </a:extLst>
          </p:cNvPr>
          <p:cNvSpPr/>
          <p:nvPr/>
        </p:nvSpPr>
        <p:spPr>
          <a:xfrm>
            <a:off x="185625" y="3361459"/>
            <a:ext cx="174139" cy="881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22" name="Content Placeholder 2">
            <a:extLst>
              <a:ext uri="{FF2B5EF4-FFF2-40B4-BE49-F238E27FC236}">
                <a16:creationId xmlns:a16="http://schemas.microsoft.com/office/drawing/2014/main" id="{450F8B83-F73B-9FD9-7BC8-5BB934D820A0}"/>
              </a:ext>
            </a:extLst>
          </p:cNvPr>
          <p:cNvSpPr txBox="1">
            <a:spLocks/>
          </p:cNvSpPr>
          <p:nvPr/>
        </p:nvSpPr>
        <p:spPr>
          <a:xfrm rot="16200000">
            <a:off x="-981896" y="3515356"/>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067" dirty="0">
                <a:latin typeface="Galvji" panose="020B0504020202020204" pitchFamily="34" charset="77"/>
              </a:rPr>
              <a:t>-log</a:t>
            </a:r>
            <a:r>
              <a:rPr lang="en-MX" sz="1067" baseline="-25000" dirty="0">
                <a:latin typeface="Galvji" panose="020B0504020202020204" pitchFamily="34" charset="77"/>
              </a:rPr>
              <a:t>10</a:t>
            </a:r>
            <a:r>
              <a:rPr lang="en-MX" sz="1067" i="1" dirty="0">
                <a:latin typeface="Galvji" panose="020B0504020202020204" pitchFamily="34" charset="77"/>
              </a:rPr>
              <a:t>P</a:t>
            </a:r>
          </a:p>
        </p:txBody>
      </p:sp>
      <p:sp>
        <p:nvSpPr>
          <p:cNvPr id="23" name="Rectangle 22">
            <a:extLst>
              <a:ext uri="{FF2B5EF4-FFF2-40B4-BE49-F238E27FC236}">
                <a16:creationId xmlns:a16="http://schemas.microsoft.com/office/drawing/2014/main" id="{C1CFCE13-5CC0-4545-ED3F-AE8ECD14D028}"/>
              </a:ext>
            </a:extLst>
          </p:cNvPr>
          <p:cNvSpPr/>
          <p:nvPr/>
        </p:nvSpPr>
        <p:spPr>
          <a:xfrm>
            <a:off x="1469037" y="5067076"/>
            <a:ext cx="1009337" cy="94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sz="2400"/>
          </a:p>
        </p:txBody>
      </p:sp>
      <p:sp>
        <p:nvSpPr>
          <p:cNvPr id="24" name="Content Placeholder 2">
            <a:extLst>
              <a:ext uri="{FF2B5EF4-FFF2-40B4-BE49-F238E27FC236}">
                <a16:creationId xmlns:a16="http://schemas.microsoft.com/office/drawing/2014/main" id="{E2619381-F391-48BF-3690-AFFA5BFEDA59}"/>
              </a:ext>
            </a:extLst>
          </p:cNvPr>
          <p:cNvSpPr txBox="1">
            <a:spLocks/>
          </p:cNvSpPr>
          <p:nvPr/>
        </p:nvSpPr>
        <p:spPr>
          <a:xfrm>
            <a:off x="681613" y="4984997"/>
            <a:ext cx="2723535" cy="45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MX" sz="1067" dirty="0">
                <a:latin typeface="Galvji" panose="020B0504020202020204" pitchFamily="34" charset="77"/>
              </a:rPr>
              <a:t>Chromosome</a:t>
            </a:r>
            <a:endParaRPr lang="en-MX" sz="1067" i="1" dirty="0">
              <a:latin typeface="Galvji" panose="020B0504020202020204" pitchFamily="34" charset="77"/>
            </a:endParaRPr>
          </a:p>
        </p:txBody>
      </p:sp>
      <p:sp>
        <p:nvSpPr>
          <p:cNvPr id="26" name="Title 1">
            <a:extLst>
              <a:ext uri="{FF2B5EF4-FFF2-40B4-BE49-F238E27FC236}">
                <a16:creationId xmlns:a16="http://schemas.microsoft.com/office/drawing/2014/main" id="{4EBD586D-9722-AE23-0963-7D8F9DB4FE49}"/>
              </a:ext>
            </a:extLst>
          </p:cNvPr>
          <p:cNvSpPr>
            <a:spLocks noGrp="1"/>
          </p:cNvSpPr>
          <p:nvPr>
            <p:ph type="title"/>
          </p:nvPr>
        </p:nvSpPr>
        <p:spPr>
          <a:xfrm>
            <a:off x="-139742" y="-203752"/>
            <a:ext cx="12371295" cy="1555592"/>
          </a:xfrm>
        </p:spPr>
        <p:txBody>
          <a:bodyPr>
            <a:noAutofit/>
          </a:bodyPr>
          <a:lstStyle/>
          <a:p>
            <a:pPr algn="ctr"/>
            <a:r>
              <a:rPr lang="en-MX" sz="3200" dirty="0">
                <a:latin typeface="Euphemia UCAS" panose="020B0503040102020104" pitchFamily="34" charset="-79"/>
                <a:cs typeface="Euphemia UCAS" panose="020B0503040102020104" pitchFamily="34" charset="-79"/>
              </a:rPr>
              <a:t>Traditional genomic studies have uncovered distinct genetic and environmental risk factors across populations </a:t>
            </a:r>
          </a:p>
        </p:txBody>
      </p:sp>
    </p:spTree>
    <p:extLst>
      <p:ext uri="{BB962C8B-B14F-4D97-AF65-F5344CB8AC3E}">
        <p14:creationId xmlns:p14="http://schemas.microsoft.com/office/powerpoint/2010/main" val="3931869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7537</TotalTime>
  <Words>6305</Words>
  <Application>Microsoft Macintosh PowerPoint</Application>
  <PresentationFormat>Widescreen</PresentationFormat>
  <Paragraphs>673</Paragraphs>
  <Slides>67</Slides>
  <Notes>61</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Arial</vt:lpstr>
      <vt:lpstr>Calibri</vt:lpstr>
      <vt:lpstr>Calibri Light</vt:lpstr>
      <vt:lpstr>Effra</vt:lpstr>
      <vt:lpstr>Euphemia UCAS</vt:lpstr>
      <vt:lpstr>Galvji</vt:lpstr>
      <vt:lpstr>Wingdings</vt:lpstr>
      <vt:lpstr>Office Theme</vt:lpstr>
      <vt:lpstr>The underrepresentation of non-European samples in genomic studies: An overview and ethical considerations</vt:lpstr>
      <vt:lpstr>Outline</vt:lpstr>
      <vt:lpstr>Outline</vt:lpstr>
      <vt:lpstr>Why is it important to study disease across different populations? Cancer as an example</vt:lpstr>
      <vt:lpstr>Why is it important to study disease across different populations? Cancer as an example</vt:lpstr>
      <vt:lpstr>Traditional genomic studies have uncovered distinct genetic and environmental risk factors across populations </vt:lpstr>
      <vt:lpstr>Traditional genomic studies have uncovered distinct genetic and environmental risk factors across populations </vt:lpstr>
      <vt:lpstr>Traditional genomic studies have uncovered distinct genetic and environmental risk factors across populations </vt:lpstr>
      <vt:lpstr>Traditional genomic studies have uncovered distinct genetic and environmental risk factors across populations </vt:lpstr>
      <vt:lpstr>To have a good understanding of disease biology, it is of utmost importance to study indivudals from different populations and geographical regions</vt:lpstr>
      <vt:lpstr>Outline</vt:lpstr>
      <vt:lpstr>What is the problem? There is a gross underrepresentation of people of non-European descent in studies of cancer genomics</vt:lpstr>
      <vt:lpstr>What is the problem? There is a gross underrepresentation of people of non-European descent in studies of cancer genomics</vt:lpstr>
      <vt:lpstr>What is the problem? Few studies being conducted outside of the Global North (South Asia)</vt:lpstr>
      <vt:lpstr>What is the problem? Few studies being conducted outside of the Global North (Central Asia)</vt:lpstr>
      <vt:lpstr>What is the problem? Few studies being conducted outside of the Global North (South East Asia &amp; Oceania)</vt:lpstr>
      <vt:lpstr>What is the problem? Few studies being conducted outside of the Global North</vt:lpstr>
      <vt:lpstr>What is the problem? Much of the funding for Global South science is from the public sector</vt:lpstr>
      <vt:lpstr>What is the problem? Most of the funding for Latin American science is from the public sector</vt:lpstr>
      <vt:lpstr>What is the problem? Generally, there is very little investment in R&amp;D from the public sector in the Global South</vt:lpstr>
      <vt:lpstr>What is the problem? There is very little investment in R&amp;D from the public sector in Latin America</vt:lpstr>
      <vt:lpstr>There is an underrepresentation of samples of non-European ancestry in public repositories, and fewer studies in general being carried out in the Global South, linked to little available funding for scientific research</vt:lpstr>
      <vt:lpstr>Outline</vt:lpstr>
      <vt:lpstr>Why does it exist? Few grants for studies being done in the Global South</vt:lpstr>
      <vt:lpstr>PowerPoint Presentation</vt:lpstr>
      <vt:lpstr>Why does it exist? Few grants for studies being done in the Global South</vt:lpstr>
      <vt:lpstr>Why does it exist? Few grants for studies being done in the Global South</vt:lpstr>
      <vt:lpstr>Why does it exist? Few grants for studies being done in the Global South</vt:lpstr>
      <vt:lpstr>Scientific partneships can be great</vt:lpstr>
      <vt:lpstr>Collaboration partners</vt:lpstr>
      <vt:lpstr>Collaboration partners</vt:lpstr>
      <vt:lpstr>Helicopter science and loss of trust</vt:lpstr>
      <vt:lpstr>Helicopter science and loss of trust</vt:lpstr>
      <vt:lpstr>Helicopter science and loss of trust</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Considerations: Ethics for sample collecting</vt:lpstr>
      <vt:lpstr>There is scarce funding going into research and development activities in the Global South. Scientific partnerships with HICs can be a great solution, but we must also be careful - ‘helicopter science’ practices can lead to loss of trust</vt:lpstr>
      <vt:lpstr>Outline</vt:lpstr>
      <vt:lpstr>How can we solve it? </vt:lpstr>
      <vt:lpstr>How can we solve it? </vt:lpstr>
      <vt:lpstr>How can we solve it? </vt:lpstr>
      <vt:lpstr>How can we solve it? </vt:lpstr>
      <vt:lpstr>How can we solve it? </vt:lpstr>
      <vt:lpstr>How can we solve it? </vt:lpstr>
      <vt:lpstr>How can we solve it? </vt:lpstr>
      <vt:lpstr>How can we solve it? </vt:lpstr>
      <vt:lpstr>How can we solve it? </vt:lpstr>
      <vt:lpstr>How can we solve it? </vt:lpstr>
      <vt:lpstr>A higher representation of Global South science at all levels (project leadership, published studies, scientific publishing, research conferences) will result in a higher representation of non-European samples in public repositories</vt:lpstr>
      <vt:lpstr>Outline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underrepresentation of Latin American samples in genomic (cancer) studies: what is the problem, why does it exist and how can we solve it?</dc:title>
  <dc:creator>CARLA DANIELA ROBLES ESPINOZA</dc:creator>
  <cp:lastModifiedBy>CARLA DANIELA ROBLES ESPINOZA</cp:lastModifiedBy>
  <cp:revision>93</cp:revision>
  <dcterms:created xsi:type="dcterms:W3CDTF">2023-09-09T19:31:17Z</dcterms:created>
  <dcterms:modified xsi:type="dcterms:W3CDTF">2025-10-26T06:07:30Z</dcterms:modified>
</cp:coreProperties>
</file>